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28"/>
  </p:handoutMasterIdLst>
  <p:sldIdLst>
    <p:sldId id="256" r:id="rId4"/>
    <p:sldId id="423" r:id="rId5"/>
    <p:sldId id="424" r:id="rId6"/>
    <p:sldId id="281" r:id="rId7"/>
    <p:sldId id="274" r:id="rId8"/>
    <p:sldId id="417" r:id="rId9"/>
    <p:sldId id="302" r:id="rId10"/>
    <p:sldId id="273" r:id="rId11"/>
    <p:sldId id="294" r:id="rId12"/>
    <p:sldId id="278" r:id="rId13"/>
    <p:sldId id="419" r:id="rId14"/>
    <p:sldId id="310" r:id="rId15"/>
    <p:sldId id="429" r:id="rId16"/>
    <p:sldId id="288" r:id="rId17"/>
    <p:sldId id="430" r:id="rId18"/>
    <p:sldId id="431" r:id="rId19"/>
    <p:sldId id="309" r:id="rId20"/>
    <p:sldId id="420" r:id="rId21"/>
    <p:sldId id="432" r:id="rId22"/>
    <p:sldId id="435" r:id="rId23"/>
    <p:sldId id="436" r:id="rId24"/>
    <p:sldId id="437" r:id="rId25"/>
    <p:sldId id="284" r:id="rId26"/>
    <p:sldId id="260" r:id="rId2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9C3"/>
    <a:srgbClr val="55B9AF"/>
    <a:srgbClr val="50A76B"/>
    <a:srgbClr val="82C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88" autoAdjust="0"/>
    <p:restoredTop sz="94660"/>
  </p:normalViewPr>
  <p:slideViewPr>
    <p:cSldViewPr snapToGrid="0">
      <p:cViewPr varScale="1">
        <p:scale>
          <a:sx n="93" d="100"/>
          <a:sy n="93" d="100"/>
        </p:scale>
        <p:origin x="576" y="200"/>
      </p:cViewPr>
      <p:guideLst>
        <p:guide orient="horz" pos="2424"/>
        <p:guide pos="3816"/>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B4D6AF-4538-4D14-8DE9-AF71902DB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AEC3-806E-48AA-9FDE-D039E6974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5BB2-A1FB-40DF-9345-346EDF792E25}" type="datetimeFigureOut">
              <a:rPr lang="en-US" smtClean="0"/>
              <a:t>4/14/23</a:t>
            </a:fld>
            <a:endParaRPr lang="en-US"/>
          </a:p>
        </p:txBody>
      </p:sp>
      <p:sp>
        <p:nvSpPr>
          <p:cNvPr id="4" name="Footer Placeholder 3">
            <a:extLst>
              <a:ext uri="{FF2B5EF4-FFF2-40B4-BE49-F238E27FC236}">
                <a16:creationId xmlns:a16="http://schemas.microsoft.com/office/drawing/2014/main" id="{07A88C50-3A40-43F4-BCAC-BD7231BC5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65A30-5AF6-4B1A-B2A5-1297B07A6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3579D-F889-409E-994B-C50D6D194849}" type="slidenum">
              <a:rPr lang="en-US" smtClean="0"/>
              <a:t>‹#›</a:t>
            </a:fld>
            <a:endParaRPr lang="en-US"/>
          </a:p>
        </p:txBody>
      </p:sp>
    </p:spTree>
    <p:extLst>
      <p:ext uri="{BB962C8B-B14F-4D97-AF65-F5344CB8AC3E}">
        <p14:creationId xmlns:p14="http://schemas.microsoft.com/office/powerpoint/2010/main" val="40461423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A85527-7686-4B9E-BCA2-C89E7EF409CC}"/>
              </a:ext>
            </a:extLst>
          </p:cNvPr>
          <p:cNvGrpSpPr/>
          <p:nvPr userDrawn="1"/>
        </p:nvGrpSpPr>
        <p:grpSpPr>
          <a:xfrm>
            <a:off x="0" y="6597853"/>
            <a:ext cx="12192000" cy="260147"/>
            <a:chOff x="4379494" y="697832"/>
            <a:chExt cx="2586787" cy="168442"/>
          </a:xfrm>
        </p:grpSpPr>
        <p:sp>
          <p:nvSpPr>
            <p:cNvPr id="3" name="Rectangle 2">
              <a:extLst>
                <a:ext uri="{FF2B5EF4-FFF2-40B4-BE49-F238E27FC236}">
                  <a16:creationId xmlns:a16="http://schemas.microsoft.com/office/drawing/2014/main" id="{13522C4B-7807-4A39-9C8D-700C20C373F3}"/>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7ACF3E71-BBD5-4B4A-A297-09EBE8A0F8E9}"/>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7DC64CBA-1510-44FC-8160-A608DC48F2F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6DF3E328-6D2D-439B-8511-A2B61657404F}"/>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288ACE1E-5A98-4F91-9738-F6BA3802E93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2BCD1B-947D-4365-BA3B-0F1EDC7713CD}"/>
              </a:ext>
            </a:extLst>
          </p:cNvPr>
          <p:cNvSpPr/>
          <p:nvPr userDrawn="1"/>
        </p:nvSpPr>
        <p:spPr>
          <a:xfrm>
            <a:off x="0" y="2528260"/>
            <a:ext cx="12192000" cy="18014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
        <p:nvSpPr>
          <p:cNvPr id="16" name="Freeform: Shape 15">
            <a:extLst>
              <a:ext uri="{FF2B5EF4-FFF2-40B4-BE49-F238E27FC236}">
                <a16:creationId xmlns:a16="http://schemas.microsoft.com/office/drawing/2014/main" id="{238E336C-CBC6-405B-A2D0-832A210015D9}"/>
              </a:ext>
            </a:extLst>
          </p:cNvPr>
          <p:cNvSpPr/>
          <p:nvPr userDrawn="1"/>
        </p:nvSpPr>
        <p:spPr>
          <a:xfrm rot="10800000">
            <a:off x="0" y="577086"/>
            <a:ext cx="10468344" cy="1826128"/>
          </a:xfrm>
          <a:custGeom>
            <a:avLst/>
            <a:gdLst>
              <a:gd name="connsiteX0" fmla="*/ 1829628 w 10468344"/>
              <a:gd name="connsiteY0" fmla="*/ 1826128 h 1826128"/>
              <a:gd name="connsiteX1" fmla="*/ 0 w 10468344"/>
              <a:gd name="connsiteY1" fmla="*/ 25683 h 1826128"/>
              <a:gd name="connsiteX2" fmla="*/ 5529 w 10468344"/>
              <a:gd name="connsiteY2" fmla="*/ 20065 h 1826128"/>
              <a:gd name="connsiteX3" fmla="*/ 229959 w 10468344"/>
              <a:gd name="connsiteY3" fmla="*/ 20064 h 1826128"/>
              <a:gd name="connsiteX4" fmla="*/ 1829436 w 10468344"/>
              <a:gd name="connsiteY4" fmla="*/ 1594029 h 1826128"/>
              <a:gd name="connsiteX5" fmla="*/ 3443085 w 10468344"/>
              <a:gd name="connsiteY5" fmla="*/ 6119 h 1826128"/>
              <a:gd name="connsiteX6" fmla="*/ 3444974 w 10468344"/>
              <a:gd name="connsiteY6" fmla="*/ 8038 h 1826128"/>
              <a:gd name="connsiteX7" fmla="*/ 3444974 w 10468344"/>
              <a:gd name="connsiteY7" fmla="*/ 0 h 1826128"/>
              <a:gd name="connsiteX8" fmla="*/ 10468344 w 10468344"/>
              <a:gd name="connsiteY8" fmla="*/ 0 h 1826128"/>
              <a:gd name="connsiteX9" fmla="*/ 10468344 w 10468344"/>
              <a:gd name="connsiteY9" fmla="*/ 165298 h 1826128"/>
              <a:gd name="connsiteX10" fmla="*/ 3516995 w 10468344"/>
              <a:gd name="connsiteY10" fmla="*/ 165298 h 1826128"/>
              <a:gd name="connsiteX11" fmla="*/ 1877405 w 10468344"/>
              <a:gd name="connsiteY11" fmla="*/ 1778735 h 1826128"/>
              <a:gd name="connsiteX12" fmla="*/ 1876835 w 10468344"/>
              <a:gd name="connsiteY12" fmla="*/ 1778156 h 182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8344" h="1826128">
                <a:moveTo>
                  <a:pt x="1829628" y="1826128"/>
                </a:moveTo>
                <a:lnTo>
                  <a:pt x="0" y="25683"/>
                </a:lnTo>
                <a:lnTo>
                  <a:pt x="5529" y="20065"/>
                </a:lnTo>
                <a:lnTo>
                  <a:pt x="229959" y="20064"/>
                </a:lnTo>
                <a:lnTo>
                  <a:pt x="1829436" y="1594029"/>
                </a:lnTo>
                <a:lnTo>
                  <a:pt x="3443085" y="6119"/>
                </a:lnTo>
                <a:lnTo>
                  <a:pt x="3444974" y="8038"/>
                </a:lnTo>
                <a:lnTo>
                  <a:pt x="3444974" y="0"/>
                </a:lnTo>
                <a:lnTo>
                  <a:pt x="10468344" y="0"/>
                </a:lnTo>
                <a:lnTo>
                  <a:pt x="10468344" y="165298"/>
                </a:lnTo>
                <a:lnTo>
                  <a:pt x="3516995" y="165298"/>
                </a:lnTo>
                <a:lnTo>
                  <a:pt x="1877405" y="1778735"/>
                </a:lnTo>
                <a:lnTo>
                  <a:pt x="1876835" y="1778156"/>
                </a:lnTo>
                <a:close/>
              </a:path>
            </a:pathLst>
          </a:custGeom>
          <a:gradFill flip="none" rotWithShape="1">
            <a:gsLst>
              <a:gs pos="66000">
                <a:schemeClr val="accent3"/>
              </a:gs>
              <a:gs pos="33000">
                <a:schemeClr val="accent2"/>
              </a:gs>
              <a:gs pos="0">
                <a:schemeClr val="accent1"/>
              </a:gs>
              <a:gs pos="96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cs typeface="Arial" pitchFamily="34" charset="0"/>
            </a:endParaRPr>
          </a:p>
        </p:txBody>
      </p:sp>
      <p:sp>
        <p:nvSpPr>
          <p:cNvPr id="17" name="Freeform: Shape 16">
            <a:extLst>
              <a:ext uri="{FF2B5EF4-FFF2-40B4-BE49-F238E27FC236}">
                <a16:creationId xmlns:a16="http://schemas.microsoft.com/office/drawing/2014/main" id="{4455CBD1-32B3-430C-B34D-CDAE19AD0ABC}"/>
              </a:ext>
            </a:extLst>
          </p:cNvPr>
          <p:cNvSpPr/>
          <p:nvPr userDrawn="1"/>
        </p:nvSpPr>
        <p:spPr>
          <a:xfrm>
            <a:off x="6799271" y="4451549"/>
            <a:ext cx="5392729" cy="1832749"/>
          </a:xfrm>
          <a:custGeom>
            <a:avLst/>
            <a:gdLst>
              <a:gd name="connsiteX0" fmla="*/ 3456032 w 5392729"/>
              <a:gd name="connsiteY0" fmla="*/ 0 h 1832749"/>
              <a:gd name="connsiteX1" fmla="*/ 3461074 w 5392729"/>
              <a:gd name="connsiteY1" fmla="*/ 5124 h 1832749"/>
              <a:gd name="connsiteX2" fmla="*/ 3461074 w 5392729"/>
              <a:gd name="connsiteY2" fmla="*/ 2963 h 1832749"/>
              <a:gd name="connsiteX3" fmla="*/ 5392729 w 5392729"/>
              <a:gd name="connsiteY3" fmla="*/ 2963 h 1832749"/>
              <a:gd name="connsiteX4" fmla="*/ 5392729 w 5392729"/>
              <a:gd name="connsiteY4" fmla="*/ 168261 h 1832749"/>
              <a:gd name="connsiteX5" fmla="*/ 3520712 w 5392729"/>
              <a:gd name="connsiteY5" fmla="*/ 168261 h 1832749"/>
              <a:gd name="connsiteX6" fmla="*/ 1877406 w 5392729"/>
              <a:gd name="connsiteY6" fmla="*/ 1785355 h 1832749"/>
              <a:gd name="connsiteX7" fmla="*/ 1876837 w 5392729"/>
              <a:gd name="connsiteY7" fmla="*/ 1784777 h 1832749"/>
              <a:gd name="connsiteX8" fmla="*/ 1829630 w 5392729"/>
              <a:gd name="connsiteY8" fmla="*/ 1832749 h 1832749"/>
              <a:gd name="connsiteX9" fmla="*/ 0 w 5392729"/>
              <a:gd name="connsiteY9" fmla="*/ 32302 h 1832749"/>
              <a:gd name="connsiteX10" fmla="*/ 5528 w 5392729"/>
              <a:gd name="connsiteY10" fmla="*/ 26684 h 1832749"/>
              <a:gd name="connsiteX11" fmla="*/ 229959 w 5392729"/>
              <a:gd name="connsiteY11" fmla="*/ 26683 h 1832749"/>
              <a:gd name="connsiteX12" fmla="*/ 1829438 w 5392729"/>
              <a:gd name="connsiteY12" fmla="*/ 1600649 h 18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2729" h="1832749">
                <a:moveTo>
                  <a:pt x="3456032" y="0"/>
                </a:moveTo>
                <a:lnTo>
                  <a:pt x="3461074" y="5124"/>
                </a:lnTo>
                <a:lnTo>
                  <a:pt x="3461074" y="2963"/>
                </a:lnTo>
                <a:lnTo>
                  <a:pt x="5392729" y="2963"/>
                </a:lnTo>
                <a:lnTo>
                  <a:pt x="5392729" y="168261"/>
                </a:lnTo>
                <a:lnTo>
                  <a:pt x="3520712" y="168261"/>
                </a:lnTo>
                <a:lnTo>
                  <a:pt x="1877406" y="1785355"/>
                </a:lnTo>
                <a:lnTo>
                  <a:pt x="1876837" y="1784777"/>
                </a:lnTo>
                <a:lnTo>
                  <a:pt x="1829630" y="1832749"/>
                </a:lnTo>
                <a:lnTo>
                  <a:pt x="0" y="32302"/>
                </a:lnTo>
                <a:lnTo>
                  <a:pt x="5528" y="26684"/>
                </a:lnTo>
                <a:lnTo>
                  <a:pt x="229959" y="26683"/>
                </a:lnTo>
                <a:lnTo>
                  <a:pt x="1829438" y="1600649"/>
                </a:lnTo>
                <a:close/>
              </a:path>
            </a:pathLst>
          </a:cu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itchFamily="34" charset="0"/>
            </a:endParaRPr>
          </a:p>
        </p:txBody>
      </p:sp>
    </p:spTree>
    <p:extLst>
      <p:ext uri="{BB962C8B-B14F-4D97-AF65-F5344CB8AC3E}">
        <p14:creationId xmlns:p14="http://schemas.microsoft.com/office/powerpoint/2010/main" val="1371879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493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1913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E3EB2D9-614D-4F52-A3BD-39613A8924C3}"/>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293007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815007" y="564046"/>
            <a:ext cx="6624018" cy="5729909"/>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42300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45DE9-E3D5-4878-87F8-0F789D212B69}"/>
              </a:ext>
            </a:extLst>
          </p:cNvPr>
          <p:cNvSpPr/>
          <p:nvPr userDrawn="1"/>
        </p:nvSpPr>
        <p:spPr>
          <a:xfrm>
            <a:off x="0" y="2568742"/>
            <a:ext cx="12191999" cy="1720516"/>
          </a:xfrm>
          <a:prstGeom prst="rect">
            <a:avLst/>
          </a:prstGeom>
          <a:gradFill flip="none" rotWithShape="1">
            <a:gsLst>
              <a:gs pos="65000">
                <a:schemeClr val="bg1">
                  <a:alpha val="75000"/>
                </a:schemeClr>
              </a:gs>
              <a:gs pos="39000">
                <a:schemeClr val="bg1">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6597853"/>
            <a:ext cx="12192000" cy="260147"/>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Rectangle 2">
            <a:extLst>
              <a:ext uri="{FF2B5EF4-FFF2-40B4-BE49-F238E27FC236}">
                <a16:creationId xmlns:a16="http://schemas.microsoft.com/office/drawing/2014/main" id="{BC8EC325-CE62-415E-834A-7F70F7855117}"/>
              </a:ext>
            </a:extLst>
          </p:cNvPr>
          <p:cNvSpPr/>
          <p:nvPr userDrawn="1"/>
        </p:nvSpPr>
        <p:spPr>
          <a:xfrm flipV="1">
            <a:off x="0" y="3726714"/>
            <a:ext cx="176212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96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12A631-1449-458D-8F7A-DD74ACB1BF08}"/>
              </a:ext>
            </a:extLst>
          </p:cNvPr>
          <p:cNvSpPr/>
          <p:nvPr userDrawn="1"/>
        </p:nvSpPr>
        <p:spPr>
          <a:xfrm>
            <a:off x="0" y="2858807"/>
            <a:ext cx="12191999" cy="2204134"/>
          </a:xfrm>
          <a:prstGeom prst="rect">
            <a:avLst/>
          </a:prstGeom>
          <a:gradFill flip="none" rotWithShape="1">
            <a:gsLst>
              <a:gs pos="74000">
                <a:schemeClr val="accent6">
                  <a:alpha val="70000"/>
                </a:schemeClr>
              </a:gs>
              <a:gs pos="45000">
                <a:schemeClr val="accent6">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Graphic 14">
            <a:extLst>
              <a:ext uri="{FF2B5EF4-FFF2-40B4-BE49-F238E27FC236}">
                <a16:creationId xmlns:a16="http://schemas.microsoft.com/office/drawing/2014/main" id="{EB6248EF-B06C-43D0-91E9-33C54CEB5B7B}"/>
              </a:ext>
            </a:extLst>
          </p:cNvPr>
          <p:cNvGrpSpPr/>
          <p:nvPr userDrawn="1"/>
        </p:nvGrpSpPr>
        <p:grpSpPr>
          <a:xfrm>
            <a:off x="753445" y="2639304"/>
            <a:ext cx="4261727" cy="3351921"/>
            <a:chOff x="2444748" y="555045"/>
            <a:chExt cx="7282048" cy="5727454"/>
          </a:xfrm>
        </p:grpSpPr>
        <p:sp>
          <p:nvSpPr>
            <p:cNvPr id="3" name="Freeform: Shape 2">
              <a:extLst>
                <a:ext uri="{FF2B5EF4-FFF2-40B4-BE49-F238E27FC236}">
                  <a16:creationId xmlns:a16="http://schemas.microsoft.com/office/drawing/2014/main" id="{F4296F62-9662-4403-9A1B-140DFC6CEF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EC151A04-4E35-4F1C-99AA-68E3920CDF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924EC27-EA8E-48AC-B3BA-B86C7B65024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F88730B-3EDA-490F-8B6F-5357A5EF0EC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AAC3D30-A9EC-437B-BAEC-5158F52270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1460114B-7023-4F6E-B074-79932670AD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C2F032-DFD7-46FF-8CCA-E33896C690D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DDB5B76-DE90-4CC7-A371-1C02A86AF77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a16="http://schemas.microsoft.com/office/drawing/2014/main" id="{D01CFF7D-B6F4-4B1B-9C6A-AB93A7AA88C1}"/>
              </a:ext>
            </a:extLst>
          </p:cNvPr>
          <p:cNvSpPr>
            <a:spLocks noGrp="1"/>
          </p:cNvSpPr>
          <p:nvPr>
            <p:ph type="pic" idx="10" hasCustomPrompt="1"/>
          </p:nvPr>
        </p:nvSpPr>
        <p:spPr>
          <a:xfrm>
            <a:off x="930752" y="2858807"/>
            <a:ext cx="3907112" cy="2186648"/>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6574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C54D7FD-BDA4-445B-8877-80F2FB48F04C}"/>
              </a:ext>
            </a:extLst>
          </p:cNvPr>
          <p:cNvSpPr/>
          <p:nvPr userDrawn="1"/>
        </p:nvSpPr>
        <p:spPr>
          <a:xfrm>
            <a:off x="292770" y="312821"/>
            <a:ext cx="7503694" cy="6304547"/>
          </a:xfrm>
          <a:custGeom>
            <a:avLst/>
            <a:gdLst>
              <a:gd name="connsiteX0" fmla="*/ 0 w 8066763"/>
              <a:gd name="connsiteY0" fmla="*/ 0 h 6304547"/>
              <a:gd name="connsiteX1" fmla="*/ 8066763 w 8066763"/>
              <a:gd name="connsiteY1" fmla="*/ 0 h 6304547"/>
              <a:gd name="connsiteX2" fmla="*/ 5597407 w 8066763"/>
              <a:gd name="connsiteY2" fmla="*/ 6304547 h 6304547"/>
              <a:gd name="connsiteX3" fmla="*/ 0 w 8066763"/>
              <a:gd name="connsiteY3" fmla="*/ 6304547 h 6304547"/>
            </a:gdLst>
            <a:ahLst/>
            <a:cxnLst>
              <a:cxn ang="0">
                <a:pos x="connsiteX0" y="connsiteY0"/>
              </a:cxn>
              <a:cxn ang="0">
                <a:pos x="connsiteX1" y="connsiteY1"/>
              </a:cxn>
              <a:cxn ang="0">
                <a:pos x="connsiteX2" y="connsiteY2"/>
              </a:cxn>
              <a:cxn ang="0">
                <a:pos x="connsiteX3" y="connsiteY3"/>
              </a:cxn>
            </a:cxnLst>
            <a:rect l="l" t="t" r="r" b="b"/>
            <a:pathLst>
              <a:path w="8066763" h="6304547">
                <a:moveTo>
                  <a:pt x="0" y="0"/>
                </a:moveTo>
                <a:lnTo>
                  <a:pt x="8066763" y="0"/>
                </a:lnTo>
                <a:lnTo>
                  <a:pt x="5597407" y="6304547"/>
                </a:lnTo>
                <a:lnTo>
                  <a:pt x="0" y="6304547"/>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07084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s and Contents Layout">
    <p:spTree>
      <p:nvGrpSpPr>
        <p:cNvPr id="1" name=""/>
        <p:cNvGrpSpPr/>
        <p:nvPr/>
      </p:nvGrpSpPr>
      <p:grpSpPr>
        <a:xfrm>
          <a:off x="0" y="0"/>
          <a:ext cx="0" cy="0"/>
          <a:chOff x="0" y="0"/>
          <a:chExt cx="0" cy="0"/>
        </a:xfrm>
      </p:grpSpPr>
      <p:sp>
        <p:nvSpPr>
          <p:cNvPr id="6" name="Rectangle 5"/>
          <p:cNvSpPr/>
          <p:nvPr userDrawn="1"/>
        </p:nvSpPr>
        <p:spPr>
          <a:xfrm>
            <a:off x="0" y="1955452"/>
            <a:ext cx="12192000" cy="23488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7" name="Picture Placeholder 2"/>
          <p:cNvSpPr>
            <a:spLocks noGrp="1"/>
          </p:cNvSpPr>
          <p:nvPr>
            <p:ph type="pic" idx="10" hasCustomPrompt="1"/>
          </p:nvPr>
        </p:nvSpPr>
        <p:spPr>
          <a:xfrm>
            <a:off x="915027"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p:cNvSpPr>
            <a:spLocks noGrp="1"/>
          </p:cNvSpPr>
          <p:nvPr>
            <p:ph type="pic" idx="12" hasCustomPrompt="1"/>
          </p:nvPr>
        </p:nvSpPr>
        <p:spPr>
          <a:xfrm>
            <a:off x="3795613"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p:cNvSpPr>
            <a:spLocks noGrp="1"/>
          </p:cNvSpPr>
          <p:nvPr>
            <p:ph type="pic" idx="13" hasCustomPrompt="1"/>
          </p:nvPr>
        </p:nvSpPr>
        <p:spPr>
          <a:xfrm>
            <a:off x="6676200"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p:cNvSpPr>
            <a:spLocks noGrp="1"/>
          </p:cNvSpPr>
          <p:nvPr>
            <p:ph type="pic" idx="14" hasCustomPrompt="1"/>
          </p:nvPr>
        </p:nvSpPr>
        <p:spPr>
          <a:xfrm>
            <a:off x="9452281"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9" name="Text Placeholder 9">
            <a:extLst>
              <a:ext uri="{FF2B5EF4-FFF2-40B4-BE49-F238E27FC236}">
                <a16:creationId xmlns:a16="http://schemas.microsoft.com/office/drawing/2014/main" id="{8FFDD507-9677-45A5-88E2-496510E5A49D}"/>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0" name="Group 19">
            <a:extLst>
              <a:ext uri="{FF2B5EF4-FFF2-40B4-BE49-F238E27FC236}">
                <a16:creationId xmlns:a16="http://schemas.microsoft.com/office/drawing/2014/main" id="{8D8216D7-CA4D-48D3-9D62-1C9BA3F433A6}"/>
              </a:ext>
            </a:extLst>
          </p:cNvPr>
          <p:cNvGrpSpPr/>
          <p:nvPr userDrawn="1"/>
        </p:nvGrpSpPr>
        <p:grpSpPr>
          <a:xfrm>
            <a:off x="0" y="6597853"/>
            <a:ext cx="12192000" cy="260147"/>
            <a:chOff x="4379494" y="697832"/>
            <a:chExt cx="2586787" cy="168442"/>
          </a:xfrm>
        </p:grpSpPr>
        <p:sp>
          <p:nvSpPr>
            <p:cNvPr id="21" name="Rectangle 20">
              <a:extLst>
                <a:ext uri="{FF2B5EF4-FFF2-40B4-BE49-F238E27FC236}">
                  <a16:creationId xmlns:a16="http://schemas.microsoft.com/office/drawing/2014/main" id="{2EAEB79D-42D9-4854-93EE-6A7860B32C06}"/>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a16="http://schemas.microsoft.com/office/drawing/2014/main" id="{FB331F8D-F639-4D0A-8219-201CB10A84B5}"/>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8B7EECCE-8A5D-4DE2-92FC-ED13A376AE06}"/>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a:extLst>
                <a:ext uri="{FF2B5EF4-FFF2-40B4-BE49-F238E27FC236}">
                  <a16:creationId xmlns:a16="http://schemas.microsoft.com/office/drawing/2014/main" id="{121D7071-E31A-4D5F-AA58-5EFBD7BC7CC0}"/>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a:extLst>
                <a:ext uri="{FF2B5EF4-FFF2-40B4-BE49-F238E27FC236}">
                  <a16:creationId xmlns:a16="http://schemas.microsoft.com/office/drawing/2014/main" id="{D1BC3BF5-51FA-4018-9D97-FFDF71871D4A}"/>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49115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0" r:id="rId3"/>
    <p:sldLayoutId id="2147483737" r:id="rId4"/>
    <p:sldLayoutId id="2147483736" r:id="rId5"/>
    <p:sldLayoutId id="2147483739" r:id="rId6"/>
    <p:sldLayoutId id="2147483744" r:id="rId7"/>
    <p:sldLayoutId id="2147483745" r:id="rId8"/>
    <p:sldLayoutId id="2147483746" r:id="rId9"/>
    <p:sldLayoutId id="2147483743" r:id="rId10"/>
    <p:sldLayoutId id="2147483748" r:id="rId11"/>
    <p:sldLayoutId id="2147483750" r:id="rId1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0" y="5547520"/>
            <a:ext cx="12192000" cy="1538883"/>
          </a:xfrm>
          <a:prstGeom prst="rect">
            <a:avLst/>
          </a:prstGeom>
          <a:noFill/>
        </p:spPr>
        <p:txBody>
          <a:bodyPr wrap="square" rtlCol="0" anchor="ctr">
            <a:spAutoFit/>
          </a:bodyPr>
          <a:lstStyle/>
          <a:p>
            <a:pPr algn="ctr"/>
            <a:r>
              <a:rPr lang="en-GB" sz="4000" b="1" dirty="0">
                <a:solidFill>
                  <a:schemeClr val="bg1"/>
                </a:solidFill>
                <a:effectLst/>
                <a:latin typeface="Cambria" panose="02040503050406030204" pitchFamily="18" charset="0"/>
              </a:rPr>
              <a:t>Business and the Business Environment </a:t>
            </a:r>
            <a:endParaRPr lang="en-GB" sz="4000" b="1" dirty="0">
              <a:solidFill>
                <a:schemeClr val="bg1"/>
              </a:solidFill>
              <a:latin typeface="Cambria" panose="02040503050406030204" pitchFamily="18" charset="0"/>
            </a:endParaRPr>
          </a:p>
          <a:p>
            <a:pPr algn="ctr"/>
            <a:endParaRPr lang="ko-KR" altLang="en-US" sz="5400" dirty="0">
              <a:solidFill>
                <a:schemeClr val="bg1"/>
              </a:solidFill>
              <a:cs typeface="Arial" pitchFamily="34" charset="0"/>
            </a:endParaRPr>
          </a:p>
        </p:txBody>
      </p:sp>
      <p:sp>
        <p:nvSpPr>
          <p:cNvPr id="2" name="TextBox 1">
            <a:extLst>
              <a:ext uri="{FF2B5EF4-FFF2-40B4-BE49-F238E27FC236}">
                <a16:creationId xmlns:a16="http://schemas.microsoft.com/office/drawing/2014/main" id="{5B24738F-CB80-8A48-8AFD-DF61118E37F6}"/>
              </a:ext>
            </a:extLst>
          </p:cNvPr>
          <p:cNvSpPr txBox="1"/>
          <p:nvPr/>
        </p:nvSpPr>
        <p:spPr>
          <a:xfrm>
            <a:off x="9434945" y="304800"/>
            <a:ext cx="2800767" cy="369332"/>
          </a:xfrm>
          <a:prstGeom prst="rect">
            <a:avLst/>
          </a:prstGeom>
          <a:noFill/>
        </p:spPr>
        <p:txBody>
          <a:bodyPr wrap="none" rtlCol="0">
            <a:spAutoFit/>
          </a:bodyPr>
          <a:lstStyle/>
          <a:p>
            <a:r>
              <a:rPr lang="en-PK" dirty="0">
                <a:solidFill>
                  <a:schemeClr val="bg1"/>
                </a:solidFill>
              </a:rPr>
              <a:t>LEARNING OUTCOME 1</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BE4E7199-29DF-4E63-8A47-FBAB07A43540}"/>
              </a:ext>
            </a:extLst>
          </p:cNvPr>
          <p:cNvCxnSpPr>
            <a:cxnSpLocks/>
          </p:cNvCxnSpPr>
          <p:nvPr/>
        </p:nvCxnSpPr>
        <p:spPr>
          <a:xfrm>
            <a:off x="2995838" y="3628126"/>
            <a:ext cx="2052000" cy="3576"/>
          </a:xfrm>
          <a:prstGeom prst="straightConnector1">
            <a:avLst/>
          </a:prstGeom>
          <a:ln w="38100">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0BA1C1E-633B-4B26-B7E7-B651467171F1}"/>
              </a:ext>
            </a:extLst>
          </p:cNvPr>
          <p:cNvCxnSpPr/>
          <p:nvPr/>
        </p:nvCxnSpPr>
        <p:spPr>
          <a:xfrm flipV="1">
            <a:off x="5093251" y="3040842"/>
            <a:ext cx="2052000" cy="590069"/>
          </a:xfrm>
          <a:prstGeom prst="straightConnector1">
            <a:avLst/>
          </a:prstGeom>
          <a:ln w="38100">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53D6418-CB90-4210-B690-165756C2D769}"/>
              </a:ext>
            </a:extLst>
          </p:cNvPr>
          <p:cNvCxnSpPr/>
          <p:nvPr/>
        </p:nvCxnSpPr>
        <p:spPr>
          <a:xfrm flipV="1">
            <a:off x="7145251" y="2218604"/>
            <a:ext cx="2052000" cy="811800"/>
          </a:xfrm>
          <a:prstGeom prst="straightConnector1">
            <a:avLst/>
          </a:prstGeom>
          <a:ln w="3810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6C7AE20-8C66-4429-82A7-8C9C33C94AA4}"/>
              </a:ext>
            </a:extLst>
          </p:cNvPr>
          <p:cNvCxnSpPr/>
          <p:nvPr/>
        </p:nvCxnSpPr>
        <p:spPr>
          <a:xfrm flipV="1">
            <a:off x="9261787" y="1871537"/>
            <a:ext cx="2052000" cy="337477"/>
          </a:xfrm>
          <a:prstGeom prst="straightConnector1">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F47E8B8-C707-4C34-8880-D8786FCC5A6C}"/>
              </a:ext>
            </a:extLst>
          </p:cNvPr>
          <p:cNvCxnSpPr/>
          <p:nvPr/>
        </p:nvCxnSpPr>
        <p:spPr>
          <a:xfrm>
            <a:off x="950769" y="2229834"/>
            <a:ext cx="2052000" cy="1401868"/>
          </a:xfrm>
          <a:prstGeom prst="straightConnector1">
            <a:avLst/>
          </a:prstGeom>
          <a:ln w="38100">
            <a:solidFill>
              <a:schemeClr val="accent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0C15DB8-E753-40CD-9D1C-3990EA3616A2}"/>
              </a:ext>
            </a:extLst>
          </p:cNvPr>
          <p:cNvSpPr/>
          <p:nvPr/>
        </p:nvSpPr>
        <p:spPr>
          <a:xfrm>
            <a:off x="1472769" y="2407592"/>
            <a:ext cx="1008000" cy="1008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9" name="Oval 8">
            <a:extLst>
              <a:ext uri="{FF2B5EF4-FFF2-40B4-BE49-F238E27FC236}">
                <a16:creationId xmlns:a16="http://schemas.microsoft.com/office/drawing/2014/main" id="{75D00B3B-00C8-4082-9B69-FEDC568A6BE4}"/>
              </a:ext>
            </a:extLst>
          </p:cNvPr>
          <p:cNvSpPr/>
          <p:nvPr/>
        </p:nvSpPr>
        <p:spPr>
          <a:xfrm>
            <a:off x="3532331" y="3128504"/>
            <a:ext cx="1008000" cy="10080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0" name="Oval 9">
            <a:extLst>
              <a:ext uri="{FF2B5EF4-FFF2-40B4-BE49-F238E27FC236}">
                <a16:creationId xmlns:a16="http://schemas.microsoft.com/office/drawing/2014/main" id="{530386CA-B67F-40C2-B52B-D9CA0C32B7D3}"/>
              </a:ext>
            </a:extLst>
          </p:cNvPr>
          <p:cNvSpPr/>
          <p:nvPr/>
        </p:nvSpPr>
        <p:spPr>
          <a:xfrm>
            <a:off x="6407340" y="2514704"/>
            <a:ext cx="1008000" cy="10080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1" name="Oval 10">
            <a:extLst>
              <a:ext uri="{FF2B5EF4-FFF2-40B4-BE49-F238E27FC236}">
                <a16:creationId xmlns:a16="http://schemas.microsoft.com/office/drawing/2014/main" id="{5A1D0179-2FDD-4411-B90C-C732DACAADCA}"/>
              </a:ext>
            </a:extLst>
          </p:cNvPr>
          <p:cNvSpPr/>
          <p:nvPr/>
        </p:nvSpPr>
        <p:spPr>
          <a:xfrm>
            <a:off x="9909287" y="1536275"/>
            <a:ext cx="1008000" cy="100800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4" name="Oval 33">
            <a:extLst>
              <a:ext uri="{FF2B5EF4-FFF2-40B4-BE49-F238E27FC236}">
                <a16:creationId xmlns:a16="http://schemas.microsoft.com/office/drawing/2014/main" id="{03566882-4ECC-4FB6-8A5C-EFE95890EFF5}"/>
              </a:ext>
            </a:extLst>
          </p:cNvPr>
          <p:cNvSpPr/>
          <p:nvPr/>
        </p:nvSpPr>
        <p:spPr>
          <a:xfrm>
            <a:off x="1555674" y="2481625"/>
            <a:ext cx="858420" cy="858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5" name="Oval 34">
            <a:extLst>
              <a:ext uri="{FF2B5EF4-FFF2-40B4-BE49-F238E27FC236}">
                <a16:creationId xmlns:a16="http://schemas.microsoft.com/office/drawing/2014/main" id="{298E29EA-55FC-416B-824C-10BDB79B6AE9}"/>
              </a:ext>
            </a:extLst>
          </p:cNvPr>
          <p:cNvSpPr/>
          <p:nvPr/>
        </p:nvSpPr>
        <p:spPr>
          <a:xfrm>
            <a:off x="3615236" y="3202537"/>
            <a:ext cx="858420" cy="858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6" name="Oval 35">
            <a:extLst>
              <a:ext uri="{FF2B5EF4-FFF2-40B4-BE49-F238E27FC236}">
                <a16:creationId xmlns:a16="http://schemas.microsoft.com/office/drawing/2014/main" id="{4D2554FC-99E7-4326-B60B-FA17DE7476E8}"/>
              </a:ext>
            </a:extLst>
          </p:cNvPr>
          <p:cNvSpPr/>
          <p:nvPr/>
        </p:nvSpPr>
        <p:spPr>
          <a:xfrm>
            <a:off x="6482130" y="2570580"/>
            <a:ext cx="858420" cy="858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7" name="Oval 36">
            <a:extLst>
              <a:ext uri="{FF2B5EF4-FFF2-40B4-BE49-F238E27FC236}">
                <a16:creationId xmlns:a16="http://schemas.microsoft.com/office/drawing/2014/main" id="{5ED6EF87-454F-4146-8E66-5B037483FD9C}"/>
              </a:ext>
            </a:extLst>
          </p:cNvPr>
          <p:cNvSpPr/>
          <p:nvPr/>
        </p:nvSpPr>
        <p:spPr>
          <a:xfrm>
            <a:off x="9984077" y="1611065"/>
            <a:ext cx="858420" cy="858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2" name="Text Placeholder 1"/>
          <p:cNvSpPr>
            <a:spLocks noGrp="1"/>
          </p:cNvSpPr>
          <p:nvPr>
            <p:ph type="body" sz="quarter" idx="10"/>
          </p:nvPr>
        </p:nvSpPr>
        <p:spPr/>
        <p:txBody>
          <a:bodyPr>
            <a:normAutofit fontScale="70000" lnSpcReduction="20000"/>
          </a:bodyPr>
          <a:lstStyle/>
          <a:p>
            <a:r>
              <a:rPr lang="en-GB" b="0" i="0" dirty="0">
                <a:solidFill>
                  <a:srgbClr val="374151"/>
                </a:solidFill>
                <a:effectLst/>
                <a:latin typeface="Cambria" panose="02040503050406030204" pitchFamily="18" charset="0"/>
              </a:rPr>
              <a:t>The following are some common business objectives:</a:t>
            </a:r>
            <a:endParaRPr lang="en-US" dirty="0">
              <a:latin typeface="Cambria" panose="02040503050406030204" pitchFamily="18" charset="0"/>
            </a:endParaRPr>
          </a:p>
        </p:txBody>
      </p:sp>
      <p:sp>
        <p:nvSpPr>
          <p:cNvPr id="28" name="Parallelogram 30">
            <a:extLst>
              <a:ext uri="{FF2B5EF4-FFF2-40B4-BE49-F238E27FC236}">
                <a16:creationId xmlns:a16="http://schemas.microsoft.com/office/drawing/2014/main" id="{0148B558-F831-4852-815A-A1275C157C94}"/>
              </a:ext>
            </a:extLst>
          </p:cNvPr>
          <p:cNvSpPr/>
          <p:nvPr/>
        </p:nvSpPr>
        <p:spPr>
          <a:xfrm flipH="1">
            <a:off x="3860488" y="3508429"/>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29" name="Rectangle 130">
            <a:extLst>
              <a:ext uri="{FF2B5EF4-FFF2-40B4-BE49-F238E27FC236}">
                <a16:creationId xmlns:a16="http://schemas.microsoft.com/office/drawing/2014/main" id="{047D88F8-416C-4410-9FAB-A42ACB26797A}"/>
              </a:ext>
            </a:extLst>
          </p:cNvPr>
          <p:cNvSpPr/>
          <p:nvPr/>
        </p:nvSpPr>
        <p:spPr>
          <a:xfrm>
            <a:off x="10237292" y="1815559"/>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Cambria" panose="02040503050406030204" pitchFamily="18" charset="0"/>
            </a:endParaRPr>
          </a:p>
        </p:txBody>
      </p:sp>
      <p:sp>
        <p:nvSpPr>
          <p:cNvPr id="31" name="Freeform 18">
            <a:extLst>
              <a:ext uri="{FF2B5EF4-FFF2-40B4-BE49-F238E27FC236}">
                <a16:creationId xmlns:a16="http://schemas.microsoft.com/office/drawing/2014/main" id="{3B76D511-F42D-4BA3-9763-0AA0F62A623A}"/>
              </a:ext>
            </a:extLst>
          </p:cNvPr>
          <p:cNvSpPr/>
          <p:nvPr/>
        </p:nvSpPr>
        <p:spPr>
          <a:xfrm>
            <a:off x="6695417" y="2824558"/>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2" name="Block Arc 10">
            <a:extLst>
              <a:ext uri="{FF2B5EF4-FFF2-40B4-BE49-F238E27FC236}">
                <a16:creationId xmlns:a16="http://schemas.microsoft.com/office/drawing/2014/main" id="{8F158662-21F4-4DC8-882E-A43D0714CAC4}"/>
              </a:ext>
            </a:extLst>
          </p:cNvPr>
          <p:cNvSpPr/>
          <p:nvPr/>
        </p:nvSpPr>
        <p:spPr>
          <a:xfrm>
            <a:off x="1761014" y="2782479"/>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Cambria" panose="02040503050406030204" pitchFamily="18" charset="0"/>
            </a:endParaRPr>
          </a:p>
        </p:txBody>
      </p:sp>
      <p:sp>
        <p:nvSpPr>
          <p:cNvPr id="39" name="TextBox 38">
            <a:extLst>
              <a:ext uri="{FF2B5EF4-FFF2-40B4-BE49-F238E27FC236}">
                <a16:creationId xmlns:a16="http://schemas.microsoft.com/office/drawing/2014/main" id="{31553DE2-48BD-4B40-B099-BF9116AD17DF}"/>
              </a:ext>
            </a:extLst>
          </p:cNvPr>
          <p:cNvSpPr txBox="1"/>
          <p:nvPr/>
        </p:nvSpPr>
        <p:spPr>
          <a:xfrm>
            <a:off x="0" y="3335876"/>
            <a:ext cx="3469563" cy="2308324"/>
          </a:xfrm>
          <a:prstGeom prst="rect">
            <a:avLst/>
          </a:prstGeom>
          <a:noFill/>
        </p:spPr>
        <p:txBody>
          <a:bodyPr wrap="square" rtlCol="0">
            <a:spAutoFit/>
          </a:bodyPr>
          <a:lstStyle/>
          <a:p>
            <a:r>
              <a:rPr lang="en-GB" sz="2400" b="1" i="0" dirty="0">
                <a:solidFill>
                  <a:srgbClr val="82C650"/>
                </a:solidFill>
                <a:effectLst/>
                <a:latin typeface="Cambria" panose="02040503050406030204" pitchFamily="18" charset="0"/>
              </a:rPr>
              <a:t>Profit maximization</a:t>
            </a:r>
            <a:r>
              <a:rPr lang="en-GB" sz="2000" b="1" i="0" dirty="0">
                <a:solidFill>
                  <a:srgbClr val="82C650"/>
                </a:solidFill>
                <a:effectLst/>
                <a:latin typeface="Cambria" panose="02040503050406030204" pitchFamily="18" charset="0"/>
              </a:rPr>
              <a:t>: </a:t>
            </a:r>
            <a:r>
              <a:rPr lang="en-GB" sz="2000" b="0" i="0" dirty="0">
                <a:solidFill>
                  <a:srgbClr val="374151"/>
                </a:solidFill>
                <a:effectLst/>
                <a:latin typeface="Cambria" panose="02040503050406030204" pitchFamily="18" charset="0"/>
              </a:rPr>
              <a:t>The primary objective of most businesses is to maximize profits. This can be achieved by increasing sales, reducing costs, or a combination of both</a:t>
            </a:r>
            <a:endParaRPr lang="en-PK" dirty="0">
              <a:latin typeface="Cambria" panose="02040503050406030204" pitchFamily="18" charset="0"/>
            </a:endParaRPr>
          </a:p>
        </p:txBody>
      </p:sp>
      <p:sp>
        <p:nvSpPr>
          <p:cNvPr id="40" name="TextBox 39">
            <a:extLst>
              <a:ext uri="{FF2B5EF4-FFF2-40B4-BE49-F238E27FC236}">
                <a16:creationId xmlns:a16="http://schemas.microsoft.com/office/drawing/2014/main" id="{0E8A4438-58B5-C148-A59E-C2821151BC28}"/>
              </a:ext>
            </a:extLst>
          </p:cNvPr>
          <p:cNvSpPr txBox="1"/>
          <p:nvPr/>
        </p:nvSpPr>
        <p:spPr>
          <a:xfrm>
            <a:off x="3477304" y="4180654"/>
            <a:ext cx="2545209" cy="2585323"/>
          </a:xfrm>
          <a:prstGeom prst="rect">
            <a:avLst/>
          </a:prstGeom>
          <a:noFill/>
        </p:spPr>
        <p:txBody>
          <a:bodyPr wrap="square" rtlCol="0">
            <a:spAutoFit/>
          </a:bodyPr>
          <a:lstStyle/>
          <a:p>
            <a:r>
              <a:rPr lang="en-GB" sz="2400" b="1" i="0" dirty="0">
                <a:solidFill>
                  <a:srgbClr val="50A76B"/>
                </a:solidFill>
                <a:effectLst/>
                <a:latin typeface="Cambria" panose="02040503050406030204" pitchFamily="18" charset="0"/>
              </a:rPr>
              <a:t>Growth: </a:t>
            </a:r>
            <a:r>
              <a:rPr lang="en-GB" sz="2000" b="0" i="0" dirty="0">
                <a:solidFill>
                  <a:srgbClr val="374151"/>
                </a:solidFill>
                <a:effectLst/>
                <a:latin typeface="Cambria" panose="02040503050406030204" pitchFamily="18" charset="0"/>
              </a:rPr>
              <a:t>Businesses may seek to grow by expanding their operations, entering new markets, or acquiring other businesses.</a:t>
            </a:r>
          </a:p>
          <a:p>
            <a:endParaRPr lang="en-PK" dirty="0">
              <a:latin typeface="Cambria" panose="02040503050406030204" pitchFamily="18" charset="0"/>
            </a:endParaRPr>
          </a:p>
        </p:txBody>
      </p:sp>
      <p:sp>
        <p:nvSpPr>
          <p:cNvPr id="41" name="TextBox 40">
            <a:extLst>
              <a:ext uri="{FF2B5EF4-FFF2-40B4-BE49-F238E27FC236}">
                <a16:creationId xmlns:a16="http://schemas.microsoft.com/office/drawing/2014/main" id="{222FA9A4-DF09-DF49-B9F4-9DCC94CB28C2}"/>
              </a:ext>
            </a:extLst>
          </p:cNvPr>
          <p:cNvSpPr txBox="1"/>
          <p:nvPr/>
        </p:nvSpPr>
        <p:spPr>
          <a:xfrm>
            <a:off x="5839391" y="3566854"/>
            <a:ext cx="3469563" cy="2308324"/>
          </a:xfrm>
          <a:prstGeom prst="rect">
            <a:avLst/>
          </a:prstGeom>
          <a:noFill/>
        </p:spPr>
        <p:txBody>
          <a:bodyPr wrap="square" rtlCol="0">
            <a:spAutoFit/>
          </a:bodyPr>
          <a:lstStyle/>
          <a:p>
            <a:r>
              <a:rPr lang="en-GB" sz="2400" b="1" i="0" dirty="0">
                <a:solidFill>
                  <a:srgbClr val="55B9AF"/>
                </a:solidFill>
                <a:effectLst/>
                <a:latin typeface="Cambria" panose="02040503050406030204" pitchFamily="18" charset="0"/>
              </a:rPr>
              <a:t>Customer satisfaction</a:t>
            </a:r>
            <a:r>
              <a:rPr lang="en-GB" sz="2400" b="0" i="0" dirty="0">
                <a:solidFill>
                  <a:srgbClr val="55B9AF"/>
                </a:solidFill>
                <a:effectLst/>
                <a:latin typeface="Cambria" panose="02040503050406030204" pitchFamily="18" charset="0"/>
              </a:rPr>
              <a:t>: </a:t>
            </a:r>
            <a:r>
              <a:rPr lang="en-GB" sz="2000" b="0" i="0" dirty="0">
                <a:solidFill>
                  <a:srgbClr val="374151"/>
                </a:solidFill>
                <a:effectLst/>
                <a:latin typeface="Cambria" panose="02040503050406030204" pitchFamily="18" charset="0"/>
              </a:rPr>
              <a:t>Businesses may aim to provide high-quality goods and services to their customers in order to maintain their loyalty and attract new customers</a:t>
            </a:r>
            <a:endParaRPr lang="en-PK" sz="2000" dirty="0">
              <a:latin typeface="Cambria" panose="02040503050406030204" pitchFamily="18" charset="0"/>
            </a:endParaRPr>
          </a:p>
        </p:txBody>
      </p:sp>
      <p:sp>
        <p:nvSpPr>
          <p:cNvPr id="42" name="TextBox 41">
            <a:extLst>
              <a:ext uri="{FF2B5EF4-FFF2-40B4-BE49-F238E27FC236}">
                <a16:creationId xmlns:a16="http://schemas.microsoft.com/office/drawing/2014/main" id="{B319C7EA-0330-5940-BD16-2DA4CE014A69}"/>
              </a:ext>
            </a:extLst>
          </p:cNvPr>
          <p:cNvSpPr txBox="1"/>
          <p:nvPr/>
        </p:nvSpPr>
        <p:spPr>
          <a:xfrm>
            <a:off x="9187014" y="2557172"/>
            <a:ext cx="3225000" cy="2646878"/>
          </a:xfrm>
          <a:prstGeom prst="rect">
            <a:avLst/>
          </a:prstGeom>
          <a:noFill/>
        </p:spPr>
        <p:txBody>
          <a:bodyPr wrap="square" rtlCol="0">
            <a:spAutoFit/>
          </a:bodyPr>
          <a:lstStyle/>
          <a:p>
            <a:r>
              <a:rPr lang="en-GB" sz="2400" b="1" i="0" dirty="0">
                <a:solidFill>
                  <a:srgbClr val="4AA9C3"/>
                </a:solidFill>
                <a:effectLst/>
                <a:latin typeface="Cambria" panose="02040503050406030204" pitchFamily="18" charset="0"/>
              </a:rPr>
              <a:t>Social responsibility: </a:t>
            </a:r>
            <a:r>
              <a:rPr lang="en-GB" sz="2000" b="0" i="0" dirty="0">
                <a:solidFill>
                  <a:srgbClr val="374151"/>
                </a:solidFill>
                <a:effectLst/>
                <a:latin typeface="Cambria" panose="02040503050406030204" pitchFamily="18" charset="0"/>
              </a:rPr>
              <a:t>Some businesses may prioritize social responsibility by engaging in activities that benefit the community and the environment.</a:t>
            </a:r>
          </a:p>
          <a:p>
            <a:endParaRPr lang="en-PK" dirty="0">
              <a:latin typeface="Cambria" panose="02040503050406030204" pitchFamily="18" charset="0"/>
            </a:endParaRPr>
          </a:p>
        </p:txBody>
      </p:sp>
    </p:spTree>
    <p:extLst>
      <p:ext uri="{BB962C8B-B14F-4D97-AF65-F5344CB8AC3E}">
        <p14:creationId xmlns:p14="http://schemas.microsoft.com/office/powerpoint/2010/main" val="140642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직사각형 5">
            <a:extLst>
              <a:ext uri="{FF2B5EF4-FFF2-40B4-BE49-F238E27FC236}">
                <a16:creationId xmlns:a16="http://schemas.microsoft.com/office/drawing/2014/main" id="{AB8B20FE-5C22-48A0-8274-D00C1E7CAFDF}"/>
              </a:ext>
            </a:extLst>
          </p:cNvPr>
          <p:cNvSpPr/>
          <p:nvPr/>
        </p:nvSpPr>
        <p:spPr>
          <a:xfrm>
            <a:off x="174274" y="734399"/>
            <a:ext cx="6919253" cy="720638"/>
          </a:xfrm>
          <a:prstGeom prst="rect">
            <a:avLst/>
          </a:prstGeom>
          <a:noFill/>
        </p:spPr>
        <p:txBody>
          <a:bodyPr lIns="0" anchor="ctr"/>
          <a:lstStyle/>
          <a:p>
            <a:r>
              <a:rPr lang="en-GB" sz="4000" b="1" i="0" dirty="0">
                <a:solidFill>
                  <a:srgbClr val="343541"/>
                </a:solidFill>
                <a:effectLst/>
                <a:latin typeface="Cambria" panose="02040503050406030204" pitchFamily="18" charset="0"/>
              </a:rPr>
              <a:t>The range of legal structures associated with different forms of business:</a:t>
            </a:r>
            <a:endParaRPr lang="en-US" altLang="ko-KR" sz="4000" b="1" dirty="0">
              <a:solidFill>
                <a:schemeClr val="accent2"/>
              </a:solidFill>
              <a:latin typeface="Cambria" panose="02040503050406030204" pitchFamily="18" charset="0"/>
            </a:endParaRPr>
          </a:p>
        </p:txBody>
      </p:sp>
      <p:sp>
        <p:nvSpPr>
          <p:cNvPr id="25" name="직사각형 6">
            <a:extLst>
              <a:ext uri="{FF2B5EF4-FFF2-40B4-BE49-F238E27FC236}">
                <a16:creationId xmlns:a16="http://schemas.microsoft.com/office/drawing/2014/main" id="{51A7D20D-152B-4951-ADB3-F724F1708BD7}"/>
              </a:ext>
            </a:extLst>
          </p:cNvPr>
          <p:cNvSpPr/>
          <p:nvPr/>
        </p:nvSpPr>
        <p:spPr>
          <a:xfrm>
            <a:off x="2297428" y="1192192"/>
            <a:ext cx="4396804" cy="720638"/>
          </a:xfrm>
          <a:prstGeom prst="rect">
            <a:avLst/>
          </a:prstGeom>
          <a:noFill/>
        </p:spPr>
        <p:txBody>
          <a:bodyPr lIns="0" anchor="ctr"/>
          <a:lstStyle/>
          <a:p>
            <a:endParaRPr lang="en-US" altLang="ko-KR" sz="4000" b="1" dirty="0">
              <a:solidFill>
                <a:schemeClr val="accent3"/>
              </a:solidFill>
              <a:latin typeface="Cambria" panose="02040503050406030204" pitchFamily="18" charset="0"/>
            </a:endParaRPr>
          </a:p>
        </p:txBody>
      </p:sp>
      <p:sp>
        <p:nvSpPr>
          <p:cNvPr id="4" name="TextBox 3">
            <a:extLst>
              <a:ext uri="{FF2B5EF4-FFF2-40B4-BE49-F238E27FC236}">
                <a16:creationId xmlns:a16="http://schemas.microsoft.com/office/drawing/2014/main" id="{44AC0923-0EC4-CF4C-8F04-BF0D143E427C}"/>
              </a:ext>
            </a:extLst>
          </p:cNvPr>
          <p:cNvSpPr txBox="1"/>
          <p:nvPr/>
        </p:nvSpPr>
        <p:spPr>
          <a:xfrm>
            <a:off x="174274" y="2539453"/>
            <a:ext cx="10875818" cy="1815882"/>
          </a:xfrm>
          <a:prstGeom prst="rect">
            <a:avLst/>
          </a:prstGeom>
          <a:noFill/>
        </p:spPr>
        <p:txBody>
          <a:bodyPr wrap="square" rtlCol="0">
            <a:spAutoFit/>
          </a:bodyPr>
          <a:lstStyle/>
          <a:p>
            <a:r>
              <a:rPr lang="en-GB" sz="2800" b="0" i="0" dirty="0">
                <a:effectLst/>
                <a:latin typeface="Cambria" panose="02040503050406030204" pitchFamily="18" charset="0"/>
              </a:rPr>
              <a:t>The legal structure of a business defines how it is organized, owned, and operated. There are several legal structures associated with different forms of business, including sole traders, partnerships, and limited companies</a:t>
            </a:r>
            <a:endParaRPr lang="en-PK" sz="2800" dirty="0">
              <a:latin typeface="Cambria" panose="02040503050406030204" pitchFamily="18" charset="0"/>
            </a:endParaRPr>
          </a:p>
        </p:txBody>
      </p:sp>
    </p:spTree>
    <p:extLst>
      <p:ext uri="{BB962C8B-B14F-4D97-AF65-F5344CB8AC3E}">
        <p14:creationId xmlns:p14="http://schemas.microsoft.com/office/powerpoint/2010/main" val="383417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4458249-4BFB-4EF0-A830-9CC2A8BDB284}"/>
              </a:ext>
            </a:extLst>
          </p:cNvPr>
          <p:cNvSpPr>
            <a:spLocks noGrp="1"/>
          </p:cNvSpPr>
          <p:nvPr>
            <p:ph type="body" sz="quarter" idx="15"/>
          </p:nvPr>
        </p:nvSpPr>
        <p:spPr>
          <a:xfrm>
            <a:off x="309401" y="148119"/>
            <a:ext cx="11573197" cy="724247"/>
          </a:xfrm>
        </p:spPr>
        <p:txBody>
          <a:bodyPr/>
          <a:lstStyle/>
          <a:p>
            <a:r>
              <a:rPr lang="en-US" b="1" dirty="0">
                <a:latin typeface="Cambria" panose="02040503050406030204" pitchFamily="18" charset="0"/>
              </a:rPr>
              <a:t>Sole trader and Partnership</a:t>
            </a:r>
          </a:p>
        </p:txBody>
      </p:sp>
      <p:sp>
        <p:nvSpPr>
          <p:cNvPr id="20" name="Text Placeholder 3">
            <a:extLst>
              <a:ext uri="{FF2B5EF4-FFF2-40B4-BE49-F238E27FC236}">
                <a16:creationId xmlns:a16="http://schemas.microsoft.com/office/drawing/2014/main" id="{04D4CB6F-5388-4571-90A2-6D3B4E62B1A4}"/>
              </a:ext>
            </a:extLst>
          </p:cNvPr>
          <p:cNvSpPr txBox="1">
            <a:spLocks/>
          </p:cNvSpPr>
          <p:nvPr/>
        </p:nvSpPr>
        <p:spPr>
          <a:xfrm>
            <a:off x="660788" y="1290145"/>
            <a:ext cx="2690036" cy="486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a:solidFill>
                  <a:schemeClr val="tx1"/>
                </a:solidFill>
                <a:latin typeface="Cambria" panose="02040503050406030204" pitchFamily="18" charset="0"/>
                <a:cs typeface="Arial" pitchFamily="34" charset="0"/>
              </a:rPr>
              <a:t>Sole trader</a:t>
            </a:r>
          </a:p>
        </p:txBody>
      </p:sp>
      <p:sp>
        <p:nvSpPr>
          <p:cNvPr id="30" name="Text Placeholder 18">
            <a:extLst>
              <a:ext uri="{FF2B5EF4-FFF2-40B4-BE49-F238E27FC236}">
                <a16:creationId xmlns:a16="http://schemas.microsoft.com/office/drawing/2014/main" id="{1FFF6902-174C-4A96-9604-F760B65819CC}"/>
              </a:ext>
            </a:extLst>
          </p:cNvPr>
          <p:cNvSpPr txBox="1">
            <a:spLocks/>
          </p:cNvSpPr>
          <p:nvPr/>
        </p:nvSpPr>
        <p:spPr>
          <a:xfrm>
            <a:off x="8021861" y="1392290"/>
            <a:ext cx="2271020" cy="486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4"/>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a:solidFill>
                  <a:schemeClr val="tx1"/>
                </a:solidFill>
                <a:latin typeface="Cambria" panose="02040503050406030204" pitchFamily="18" charset="0"/>
                <a:cs typeface="Arial" pitchFamily="34" charset="0"/>
              </a:rPr>
              <a:t>Partnership</a:t>
            </a:r>
          </a:p>
        </p:txBody>
      </p:sp>
      <p:pic>
        <p:nvPicPr>
          <p:cNvPr id="13" name="Picture Placeholder 12">
            <a:extLst>
              <a:ext uri="{FF2B5EF4-FFF2-40B4-BE49-F238E27FC236}">
                <a16:creationId xmlns:a16="http://schemas.microsoft.com/office/drawing/2014/main" id="{7F4AB7D2-A6BB-6742-AF9E-FC6B630DA7EB}"/>
              </a:ext>
            </a:extLst>
          </p:cNvPr>
          <p:cNvPicPr>
            <a:picLocks noGrp="1" noChangeAspect="1"/>
          </p:cNvPicPr>
          <p:nvPr>
            <p:ph type="pic"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9975" y="2193925"/>
            <a:ext cx="1871663" cy="1871663"/>
          </a:xfrm>
        </p:spPr>
      </p:pic>
      <p:pic>
        <p:nvPicPr>
          <p:cNvPr id="16" name="Picture Placeholder 15">
            <a:extLst>
              <a:ext uri="{FF2B5EF4-FFF2-40B4-BE49-F238E27FC236}">
                <a16:creationId xmlns:a16="http://schemas.microsoft.com/office/drawing/2014/main" id="{2C25E9F6-60AE-394D-83FD-A1242ECAF954}"/>
              </a:ext>
            </a:extLst>
          </p:cNvPr>
          <p:cNvPicPr>
            <a:picLocks noGrp="1" noChangeAspect="1"/>
          </p:cNvPicPr>
          <p:nvPr>
            <p:ph type="pic" idx="14"/>
          </p:nvPr>
        </p:nvPicPr>
        <p:blipFill>
          <a:blip r:embed="rId4">
            <a:extLst>
              <a:ext uri="{28A0092B-C50C-407E-A947-70E740481C1C}">
                <a14:useLocalDpi xmlns:a14="http://schemas.microsoft.com/office/drawing/2010/main" val="0"/>
              </a:ext>
            </a:extLst>
          </a:blip>
          <a:srcRect t="2326" b="2326"/>
          <a:stretch>
            <a:fillRect/>
          </a:stretch>
        </p:blipFill>
        <p:spPr>
          <a:xfrm>
            <a:off x="8221540" y="2222500"/>
            <a:ext cx="1871662" cy="1871663"/>
          </a:xfrm>
        </p:spPr>
      </p:pic>
      <p:sp>
        <p:nvSpPr>
          <p:cNvPr id="2" name="TextBox 1">
            <a:extLst>
              <a:ext uri="{FF2B5EF4-FFF2-40B4-BE49-F238E27FC236}">
                <a16:creationId xmlns:a16="http://schemas.microsoft.com/office/drawing/2014/main" id="{62BCCB20-B850-9E49-9900-9E8AA9D21BB4}"/>
              </a:ext>
            </a:extLst>
          </p:cNvPr>
          <p:cNvSpPr txBox="1"/>
          <p:nvPr/>
        </p:nvSpPr>
        <p:spPr>
          <a:xfrm>
            <a:off x="0" y="4271722"/>
            <a:ext cx="5537378" cy="2246769"/>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A sole trader is a self-employed individual who runs their own business. They are responsible for all aspects of the business, including financing, operations, and marketing. Sole traders are personally liable for the debts and obligations of their business, and they must register for self-employment with tax authorities.</a:t>
            </a:r>
            <a:endParaRPr lang="en-PK" sz="2000" dirty="0">
              <a:latin typeface="Cambria" panose="02040503050406030204" pitchFamily="18" charset="0"/>
            </a:endParaRPr>
          </a:p>
        </p:txBody>
      </p:sp>
      <p:sp>
        <p:nvSpPr>
          <p:cNvPr id="9" name="TextBox 8">
            <a:extLst>
              <a:ext uri="{FF2B5EF4-FFF2-40B4-BE49-F238E27FC236}">
                <a16:creationId xmlns:a16="http://schemas.microsoft.com/office/drawing/2014/main" id="{C3A33F5F-96A2-6940-A5D0-E40E740583A2}"/>
              </a:ext>
            </a:extLst>
          </p:cNvPr>
          <p:cNvSpPr txBox="1"/>
          <p:nvPr/>
        </p:nvSpPr>
        <p:spPr>
          <a:xfrm>
            <a:off x="6410325" y="4342325"/>
            <a:ext cx="5781675" cy="2246769"/>
          </a:xfrm>
          <a:prstGeom prst="rect">
            <a:avLst/>
          </a:prstGeom>
          <a:noFill/>
        </p:spPr>
        <p:txBody>
          <a:bodyPr wrap="square" rtlCol="0">
            <a:spAutoFit/>
          </a:bodyPr>
          <a:lstStyle/>
          <a:p>
            <a:pPr algn="just"/>
            <a:r>
              <a:rPr lang="en-GB" sz="2000" b="0" i="0" dirty="0">
                <a:solidFill>
                  <a:srgbClr val="374151"/>
                </a:solidFill>
                <a:effectLst/>
                <a:latin typeface="Cambria" panose="02040503050406030204" pitchFamily="18" charset="0"/>
              </a:rPr>
              <a:t>A partnership is a business structure in which two or more individuals share ownership and responsibility for the business. Partnerships can be general or limited, with general partners having unlimited liability for the debts and obligations of the business, and limited partners having limited liability. </a:t>
            </a:r>
            <a:endParaRPr lang="en-PK" sz="2000" dirty="0">
              <a:latin typeface="Cambria" panose="02040503050406030204" pitchFamily="18" charset="0"/>
            </a:endParaRPr>
          </a:p>
        </p:txBody>
      </p:sp>
    </p:spTree>
    <p:extLst>
      <p:ext uri="{BB962C8B-B14F-4D97-AF65-F5344CB8AC3E}">
        <p14:creationId xmlns:p14="http://schemas.microsoft.com/office/powerpoint/2010/main" val="149506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E88F37-B52F-A84A-A92D-83642CDCD345}"/>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t="42" b="42"/>
          <a:stretch>
            <a:fillRect/>
          </a:stretch>
        </p:blipFill>
        <p:spPr>
          <a:xfrm>
            <a:off x="5032375" y="2069760"/>
            <a:ext cx="2127250" cy="2125448"/>
          </a:xfrm>
        </p:spPr>
      </p:pic>
      <p:sp>
        <p:nvSpPr>
          <p:cNvPr id="6" name="Text Placeholder 5">
            <a:extLst>
              <a:ext uri="{FF2B5EF4-FFF2-40B4-BE49-F238E27FC236}">
                <a16:creationId xmlns:a16="http://schemas.microsoft.com/office/drawing/2014/main" id="{DBD6C404-0C11-6D4E-B7CE-4D05C2284D13}"/>
              </a:ext>
            </a:extLst>
          </p:cNvPr>
          <p:cNvSpPr>
            <a:spLocks noGrp="1"/>
          </p:cNvSpPr>
          <p:nvPr>
            <p:ph type="body" sz="quarter" idx="15"/>
          </p:nvPr>
        </p:nvSpPr>
        <p:spPr/>
        <p:txBody>
          <a:bodyPr/>
          <a:lstStyle/>
          <a:p>
            <a:r>
              <a:rPr lang="en-GB" b="1" i="0" dirty="0">
                <a:solidFill>
                  <a:srgbClr val="374151"/>
                </a:solidFill>
                <a:effectLst/>
                <a:latin typeface="Cambria" panose="02040503050406030204" pitchFamily="18" charset="0"/>
              </a:rPr>
              <a:t>Limited company</a:t>
            </a:r>
            <a:endParaRPr lang="en-PK" b="1" dirty="0">
              <a:latin typeface="Cambria" panose="02040503050406030204" pitchFamily="18" charset="0"/>
            </a:endParaRPr>
          </a:p>
        </p:txBody>
      </p:sp>
      <p:sp>
        <p:nvSpPr>
          <p:cNvPr id="9" name="TextBox 8">
            <a:extLst>
              <a:ext uri="{FF2B5EF4-FFF2-40B4-BE49-F238E27FC236}">
                <a16:creationId xmlns:a16="http://schemas.microsoft.com/office/drawing/2014/main" id="{594272E6-B7BE-CA4D-A480-4B1F9861570E}"/>
              </a:ext>
            </a:extLst>
          </p:cNvPr>
          <p:cNvSpPr txBox="1"/>
          <p:nvPr/>
        </p:nvSpPr>
        <p:spPr>
          <a:xfrm>
            <a:off x="33340" y="4385604"/>
            <a:ext cx="11863386" cy="1631216"/>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A limited company is a separate legal entity from its owners, with limited liability for its debts and obligations. It can be a private limited company (Ltd) or a public limited company (PLC). The owners of a limited company are called shareholders, and the company is run by directors appointed by the shareholders. Limited companies are subject to various regulations and requirements, including the filing of annual accounts and compliance with company law.</a:t>
            </a:r>
            <a:endParaRPr lang="en-PK" sz="2000" dirty="0">
              <a:latin typeface="Cambria" panose="02040503050406030204" pitchFamily="18" charset="0"/>
            </a:endParaRPr>
          </a:p>
        </p:txBody>
      </p:sp>
    </p:spTree>
    <p:extLst>
      <p:ext uri="{BB962C8B-B14F-4D97-AF65-F5344CB8AC3E}">
        <p14:creationId xmlns:p14="http://schemas.microsoft.com/office/powerpoint/2010/main" val="29859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a:extLst>
              <a:ext uri="{FF2B5EF4-FFF2-40B4-BE49-F238E27FC236}">
                <a16:creationId xmlns:a16="http://schemas.microsoft.com/office/drawing/2014/main" id="{057777CA-21AF-2D46-8F44-8C928ECDA4A0}"/>
              </a:ext>
            </a:extLst>
          </p:cNvPr>
          <p:cNvSpPr>
            <a:spLocks noGrp="1"/>
          </p:cNvSpPr>
          <p:nvPr>
            <p:ph type="body" sz="quarter" idx="10"/>
          </p:nvPr>
        </p:nvSpPr>
        <p:spPr>
          <a:xfrm>
            <a:off x="191079" y="325222"/>
            <a:ext cx="11573197" cy="724247"/>
          </a:xfrm>
        </p:spPr>
        <p:txBody>
          <a:bodyPr/>
          <a:lstStyle/>
          <a:p>
            <a:r>
              <a:rPr lang="en-GB" sz="2800" b="1" i="1" dirty="0">
                <a:effectLst/>
                <a:latin typeface="Cambria" panose="02040503050406030204" pitchFamily="18" charset="0"/>
              </a:rPr>
              <a:t>Size and scope of organisations </a:t>
            </a:r>
            <a:endParaRPr lang="en-GB" sz="2800" b="1" dirty="0">
              <a:latin typeface="Cambria" panose="02040503050406030204" pitchFamily="18" charset="0"/>
            </a:endParaRPr>
          </a:p>
          <a:p>
            <a:endParaRPr lang="en-PK" dirty="0">
              <a:latin typeface="Cambria" panose="02040503050406030204" pitchFamily="18" charset="0"/>
            </a:endParaRPr>
          </a:p>
        </p:txBody>
      </p:sp>
      <p:sp>
        <p:nvSpPr>
          <p:cNvPr id="55" name="TextBox 54">
            <a:extLst>
              <a:ext uri="{FF2B5EF4-FFF2-40B4-BE49-F238E27FC236}">
                <a16:creationId xmlns:a16="http://schemas.microsoft.com/office/drawing/2014/main" id="{33411992-DD9F-A241-8E2A-6AA8D89FD4D3}"/>
              </a:ext>
            </a:extLst>
          </p:cNvPr>
          <p:cNvSpPr txBox="1"/>
          <p:nvPr/>
        </p:nvSpPr>
        <p:spPr>
          <a:xfrm>
            <a:off x="0" y="687345"/>
            <a:ext cx="11358562" cy="1015663"/>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The size and scope of organizations </a:t>
            </a:r>
            <a:r>
              <a:rPr lang="en-GB" sz="2000" b="0" i="0" dirty="0">
                <a:solidFill>
                  <a:srgbClr val="374151"/>
                </a:solidFill>
                <a:effectLst/>
                <a:latin typeface="Cambria" panose="02040503050406030204" pitchFamily="18" charset="0"/>
              </a:rPr>
              <a:t>can vary greatly depending on the industry, the type of organization, and its goals. Generally, the size of an organization can be measured by the number of employees, the annual revenue, or the physical footprint of its operations.</a:t>
            </a:r>
            <a:endParaRPr lang="en-PK" sz="2000" dirty="0">
              <a:latin typeface="Cambria" panose="02040503050406030204" pitchFamily="18" charset="0"/>
            </a:endParaRPr>
          </a:p>
        </p:txBody>
      </p:sp>
      <p:sp>
        <p:nvSpPr>
          <p:cNvPr id="56" name="TextBox 55">
            <a:extLst>
              <a:ext uri="{FF2B5EF4-FFF2-40B4-BE49-F238E27FC236}">
                <a16:creationId xmlns:a16="http://schemas.microsoft.com/office/drawing/2014/main" id="{7F6E4179-F9BA-B742-ACA1-CD070FDA9E50}"/>
              </a:ext>
            </a:extLst>
          </p:cNvPr>
          <p:cNvSpPr txBox="1"/>
          <p:nvPr/>
        </p:nvSpPr>
        <p:spPr>
          <a:xfrm>
            <a:off x="112169" y="1823797"/>
            <a:ext cx="3784065" cy="4401205"/>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1.</a:t>
            </a:r>
            <a:r>
              <a:rPr lang="en-GB" sz="2000" b="1" i="0" dirty="0">
                <a:solidFill>
                  <a:srgbClr val="374151"/>
                </a:solidFill>
                <a:effectLst/>
                <a:latin typeface="Cambria" panose="02040503050406030204" pitchFamily="18" charset="0"/>
              </a:rPr>
              <a:t>Small organizations </a:t>
            </a:r>
            <a:r>
              <a:rPr lang="en-GB" sz="2000" b="0" i="0" dirty="0">
                <a:solidFill>
                  <a:srgbClr val="374151"/>
                </a:solidFill>
                <a:effectLst/>
                <a:latin typeface="Cambria" panose="02040503050406030204" pitchFamily="18" charset="0"/>
              </a:rPr>
              <a:t>typically have fewer than 50 employees and generate less than a few million dollars in annual revenue. </a:t>
            </a:r>
          </a:p>
          <a:p>
            <a:r>
              <a:rPr lang="en-GB" sz="2000" b="1" i="0" dirty="0">
                <a:solidFill>
                  <a:srgbClr val="374151"/>
                </a:solidFill>
                <a:effectLst/>
                <a:latin typeface="Cambria" panose="02040503050406030204" pitchFamily="18" charset="0"/>
              </a:rPr>
              <a:t>2.Medium-sized organizations </a:t>
            </a:r>
            <a:r>
              <a:rPr lang="en-GB" sz="2000" b="0" i="0" dirty="0">
                <a:solidFill>
                  <a:srgbClr val="374151"/>
                </a:solidFill>
                <a:effectLst/>
                <a:latin typeface="Cambria" panose="02040503050406030204" pitchFamily="18" charset="0"/>
              </a:rPr>
              <a:t>may have up to several hundred employees and generate tens of millions of dollars in annual revenue.</a:t>
            </a:r>
          </a:p>
          <a:p>
            <a:r>
              <a:rPr lang="en-GB" sz="2000" b="1" dirty="0">
                <a:solidFill>
                  <a:srgbClr val="374151"/>
                </a:solidFill>
                <a:latin typeface="Cambria" panose="02040503050406030204" pitchFamily="18" charset="0"/>
              </a:rPr>
              <a:t>3.</a:t>
            </a:r>
            <a:r>
              <a:rPr lang="en-GB" sz="2000" b="1" i="0" dirty="0">
                <a:solidFill>
                  <a:srgbClr val="374151"/>
                </a:solidFill>
                <a:effectLst/>
                <a:latin typeface="Cambria" panose="02040503050406030204" pitchFamily="18" charset="0"/>
              </a:rPr>
              <a:t> Large organizations </a:t>
            </a:r>
            <a:r>
              <a:rPr lang="en-GB" sz="2000" b="0" i="0" dirty="0">
                <a:solidFill>
                  <a:srgbClr val="374151"/>
                </a:solidFill>
                <a:effectLst/>
                <a:latin typeface="Cambria" panose="02040503050406030204" pitchFamily="18" charset="0"/>
              </a:rPr>
              <a:t>can have thousands of employees and generate billions of dollars in annual revenue.</a:t>
            </a:r>
            <a:endParaRPr lang="en-PK" sz="2000" dirty="0">
              <a:latin typeface="Cambria" panose="02040503050406030204" pitchFamily="18" charset="0"/>
            </a:endParaRPr>
          </a:p>
        </p:txBody>
      </p:sp>
      <p:pic>
        <p:nvPicPr>
          <p:cNvPr id="57" name="Picture 56">
            <a:extLst>
              <a:ext uri="{FF2B5EF4-FFF2-40B4-BE49-F238E27FC236}">
                <a16:creationId xmlns:a16="http://schemas.microsoft.com/office/drawing/2014/main" id="{24220299-8408-5D4F-8F74-D5EEBB9949F7}"/>
              </a:ext>
            </a:extLst>
          </p:cNvPr>
          <p:cNvPicPr>
            <a:picLocks noChangeAspect="1"/>
          </p:cNvPicPr>
          <p:nvPr/>
        </p:nvPicPr>
        <p:blipFill rotWithShape="1">
          <a:blip r:embed="rId2"/>
          <a:srcRect l="26347" t="27063" r="26268" b="25252"/>
          <a:stretch/>
        </p:blipFill>
        <p:spPr>
          <a:xfrm>
            <a:off x="4262081" y="2411161"/>
            <a:ext cx="3215350" cy="1617915"/>
          </a:xfrm>
          <a:prstGeom prst="rect">
            <a:avLst/>
          </a:prstGeom>
        </p:spPr>
      </p:pic>
      <p:sp>
        <p:nvSpPr>
          <p:cNvPr id="58" name="TextBox 57">
            <a:extLst>
              <a:ext uri="{FF2B5EF4-FFF2-40B4-BE49-F238E27FC236}">
                <a16:creationId xmlns:a16="http://schemas.microsoft.com/office/drawing/2014/main" id="{3FB68942-5171-B948-BB22-F9B142AE7C24}"/>
              </a:ext>
            </a:extLst>
          </p:cNvPr>
          <p:cNvSpPr txBox="1"/>
          <p:nvPr/>
        </p:nvSpPr>
        <p:spPr>
          <a:xfrm>
            <a:off x="7724268" y="1823797"/>
            <a:ext cx="4805870" cy="3231654"/>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The scope of an organization </a:t>
            </a:r>
            <a:r>
              <a:rPr lang="en-GB" sz="2000" b="0" i="0" dirty="0">
                <a:solidFill>
                  <a:srgbClr val="374151"/>
                </a:solidFill>
                <a:effectLst/>
                <a:latin typeface="Cambria" panose="02040503050406030204" pitchFamily="18" charset="0"/>
              </a:rPr>
              <a:t>refers to the range of its activities and operations. Some organizations are specialized in a particular industry or market, while others have diverse business interests across multiple industries. The scope of an organization can also be measured by its geographic presence, whether it operates locally, nationally, or internationally</a:t>
            </a:r>
            <a:endParaRPr lang="en-PK" sz="2000" dirty="0">
              <a:latin typeface="Cambria" panose="02040503050406030204" pitchFamily="18" charset="0"/>
            </a:endParaRPr>
          </a:p>
        </p:txBody>
      </p:sp>
    </p:spTree>
    <p:extLst>
      <p:ext uri="{BB962C8B-B14F-4D97-AF65-F5344CB8AC3E}">
        <p14:creationId xmlns:p14="http://schemas.microsoft.com/office/powerpoint/2010/main" val="227216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D55216-E3D8-D948-B8C8-B95B1F5F9BA6}"/>
              </a:ext>
            </a:extLst>
          </p:cNvPr>
          <p:cNvSpPr txBox="1"/>
          <p:nvPr/>
        </p:nvSpPr>
        <p:spPr>
          <a:xfrm>
            <a:off x="628651" y="1614487"/>
            <a:ext cx="10701337" cy="2123658"/>
          </a:xfrm>
          <a:prstGeom prst="rect">
            <a:avLst/>
          </a:prstGeom>
          <a:noFill/>
        </p:spPr>
        <p:txBody>
          <a:bodyPr wrap="square" rtlCol="0">
            <a:spAutoFit/>
          </a:bodyPr>
          <a:lstStyle/>
          <a:p>
            <a:pPr algn="l"/>
            <a:r>
              <a:rPr lang="en-GB" sz="2400" b="0" i="0" dirty="0">
                <a:solidFill>
                  <a:srgbClr val="374151"/>
                </a:solidFill>
                <a:effectLst/>
                <a:latin typeface="Cambria" panose="02040503050406030204" pitchFamily="18" charset="0"/>
              </a:rPr>
              <a:t>Transnational, international, and global organizations have experienced significant growth and development in recent years due to globalization and advancements in technology. These organizations operate in multiple countries, and their operations often span multiple industries and markets.</a:t>
            </a:r>
          </a:p>
          <a:p>
            <a:br>
              <a:rPr lang="en-GB" dirty="0"/>
            </a:br>
            <a:endParaRPr lang="en-PK" dirty="0"/>
          </a:p>
        </p:txBody>
      </p:sp>
      <p:sp>
        <p:nvSpPr>
          <p:cNvPr id="3" name="TextBox 2">
            <a:extLst>
              <a:ext uri="{FF2B5EF4-FFF2-40B4-BE49-F238E27FC236}">
                <a16:creationId xmlns:a16="http://schemas.microsoft.com/office/drawing/2014/main" id="{1FCFBD24-3171-5741-BB3C-88C9E8E5462D}"/>
              </a:ext>
            </a:extLst>
          </p:cNvPr>
          <p:cNvSpPr txBox="1"/>
          <p:nvPr/>
        </p:nvSpPr>
        <p:spPr>
          <a:xfrm>
            <a:off x="628652" y="100013"/>
            <a:ext cx="11015662" cy="1384995"/>
          </a:xfrm>
          <a:prstGeom prst="rect">
            <a:avLst/>
          </a:prstGeom>
          <a:noFill/>
        </p:spPr>
        <p:txBody>
          <a:bodyPr wrap="square" rtlCol="0">
            <a:spAutoFit/>
          </a:bodyPr>
          <a:lstStyle/>
          <a:p>
            <a:br>
              <a:rPr lang="en-GB" sz="2800" b="1" dirty="0">
                <a:latin typeface="Cambria" panose="02040503050406030204" pitchFamily="18" charset="0"/>
              </a:rPr>
            </a:br>
            <a:r>
              <a:rPr lang="en-GB" sz="2800" b="1" i="0" dirty="0">
                <a:solidFill>
                  <a:srgbClr val="343541"/>
                </a:solidFill>
                <a:effectLst/>
                <a:latin typeface="Cambria" panose="02040503050406030204" pitchFamily="18" charset="0"/>
              </a:rPr>
              <a:t>Global growth and developments of transnational, international and global organisations</a:t>
            </a:r>
            <a:endParaRPr lang="en-PK" sz="2800" b="1" dirty="0">
              <a:latin typeface="Cambria" panose="02040503050406030204" pitchFamily="18" charset="0"/>
            </a:endParaRPr>
          </a:p>
        </p:txBody>
      </p:sp>
      <p:sp>
        <p:nvSpPr>
          <p:cNvPr id="4" name="TextBox 3">
            <a:extLst>
              <a:ext uri="{FF2B5EF4-FFF2-40B4-BE49-F238E27FC236}">
                <a16:creationId xmlns:a16="http://schemas.microsoft.com/office/drawing/2014/main" id="{F5E0A704-70AC-8248-B243-912E13AF658F}"/>
              </a:ext>
            </a:extLst>
          </p:cNvPr>
          <p:cNvSpPr txBox="1"/>
          <p:nvPr/>
        </p:nvSpPr>
        <p:spPr>
          <a:xfrm>
            <a:off x="557212" y="3867624"/>
            <a:ext cx="10772776" cy="1938992"/>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1.Transnational organizations </a:t>
            </a:r>
            <a:r>
              <a:rPr lang="en-GB" sz="2400" b="0" i="0" dirty="0">
                <a:solidFill>
                  <a:srgbClr val="374151"/>
                </a:solidFill>
                <a:effectLst/>
                <a:latin typeface="Cambria" panose="02040503050406030204" pitchFamily="18" charset="0"/>
              </a:rPr>
              <a:t>are typically large corporations that operate in multiple countries and have a centralized management structure. These organizations have a global presence but often tailor their products and services to meet the needs of specific regional markets. They also tend to have a high degree of control over their subsidiaries and operations in different countries.</a:t>
            </a:r>
            <a:endParaRPr lang="en-PK" sz="2400" dirty="0">
              <a:latin typeface="Cambria" panose="02040503050406030204" pitchFamily="18" charset="0"/>
            </a:endParaRPr>
          </a:p>
        </p:txBody>
      </p:sp>
    </p:spTree>
    <p:extLst>
      <p:ext uri="{BB962C8B-B14F-4D97-AF65-F5344CB8AC3E}">
        <p14:creationId xmlns:p14="http://schemas.microsoft.com/office/powerpoint/2010/main" val="42259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4C0D45-393A-E448-863C-73404825994A}"/>
              </a:ext>
            </a:extLst>
          </p:cNvPr>
          <p:cNvSpPr txBox="1"/>
          <p:nvPr/>
        </p:nvSpPr>
        <p:spPr>
          <a:xfrm>
            <a:off x="742951" y="685801"/>
            <a:ext cx="10172699" cy="2308324"/>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2.International organizations, </a:t>
            </a:r>
            <a:r>
              <a:rPr lang="en-GB" sz="2400" b="0" i="0" dirty="0">
                <a:solidFill>
                  <a:srgbClr val="374151"/>
                </a:solidFill>
                <a:effectLst/>
                <a:latin typeface="Cambria" panose="02040503050406030204" pitchFamily="18" charset="0"/>
              </a:rPr>
              <a:t>on the other hand, typically have a decentralized management structure and allow their subsidiaries in different countries to operate with a high degree of autonomy. These organizations often focus on exporting goods and services to different countries and may also engage in joint ventures and partnerships with local businesses</a:t>
            </a:r>
            <a:endParaRPr lang="en-PK" sz="2400" dirty="0">
              <a:latin typeface="Cambria" panose="02040503050406030204" pitchFamily="18" charset="0"/>
            </a:endParaRPr>
          </a:p>
        </p:txBody>
      </p:sp>
      <p:sp>
        <p:nvSpPr>
          <p:cNvPr id="3" name="TextBox 2">
            <a:extLst>
              <a:ext uri="{FF2B5EF4-FFF2-40B4-BE49-F238E27FC236}">
                <a16:creationId xmlns:a16="http://schemas.microsoft.com/office/drawing/2014/main" id="{55849445-83DF-AB40-91CB-F5E1258F8A59}"/>
              </a:ext>
            </a:extLst>
          </p:cNvPr>
          <p:cNvSpPr txBox="1"/>
          <p:nvPr/>
        </p:nvSpPr>
        <p:spPr>
          <a:xfrm>
            <a:off x="742951" y="3557588"/>
            <a:ext cx="9386888" cy="1938992"/>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3.Global organizations</a:t>
            </a:r>
            <a:r>
              <a:rPr lang="en-GB" sz="2400" b="0" i="0" dirty="0">
                <a:solidFill>
                  <a:srgbClr val="374151"/>
                </a:solidFill>
                <a:effectLst/>
                <a:latin typeface="Cambria" panose="02040503050406030204" pitchFamily="18" charset="0"/>
              </a:rPr>
              <a:t>, meanwhile, are often characterized by their focus on sustainability, social responsibility, and environmental impact. These organizations seek to balance their business interests with the needs of society and the environment, and often operate in a transparent and ethical manner</a:t>
            </a:r>
            <a:endParaRPr lang="en-PK" sz="2400" dirty="0">
              <a:latin typeface="Cambria" panose="02040503050406030204" pitchFamily="18" charset="0"/>
            </a:endParaRPr>
          </a:p>
        </p:txBody>
      </p:sp>
    </p:spTree>
    <p:extLst>
      <p:ext uri="{BB962C8B-B14F-4D97-AF65-F5344CB8AC3E}">
        <p14:creationId xmlns:p14="http://schemas.microsoft.com/office/powerpoint/2010/main" val="199122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44F568-2D2A-4A12-B916-F676EE51F4C3}"/>
              </a:ext>
            </a:extLst>
          </p:cNvPr>
          <p:cNvSpPr/>
          <p:nvPr/>
        </p:nvSpPr>
        <p:spPr>
          <a:xfrm>
            <a:off x="0" y="0"/>
            <a:ext cx="3134016" cy="6858000"/>
          </a:xfrm>
          <a:prstGeom prst="rect">
            <a:avLst/>
          </a:prstGeom>
          <a:gradFill flip="none" rotWithShape="1">
            <a:gsLst>
              <a:gs pos="66000">
                <a:schemeClr val="accent3"/>
              </a:gs>
              <a:gs pos="33000">
                <a:schemeClr val="accent2"/>
              </a:gs>
              <a:gs pos="0">
                <a:schemeClr val="accent1"/>
              </a:gs>
              <a:gs pos="96000">
                <a:schemeClr val="accent4"/>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b="0" i="0" dirty="0">
                <a:solidFill>
                  <a:schemeClr val="bg1"/>
                </a:solidFill>
                <a:effectLst/>
                <a:latin typeface="Cambria" panose="02040503050406030204" pitchFamily="18" charset="0"/>
              </a:rPr>
              <a:t>Franchising, joint ventures, and licensing are all different ways that businesses can expand their operations beyond their home market</a:t>
            </a:r>
            <a:endParaRPr lang="ko-KR" altLang="en-US" sz="2700" dirty="0">
              <a:solidFill>
                <a:schemeClr val="bg1"/>
              </a:solidFill>
              <a:latin typeface="Cambria" panose="02040503050406030204" pitchFamily="18" charset="0"/>
            </a:endParaRPr>
          </a:p>
        </p:txBody>
      </p:sp>
      <p:sp>
        <p:nvSpPr>
          <p:cNvPr id="4" name="TextBox 3">
            <a:extLst>
              <a:ext uri="{FF2B5EF4-FFF2-40B4-BE49-F238E27FC236}">
                <a16:creationId xmlns:a16="http://schemas.microsoft.com/office/drawing/2014/main" id="{805BFFD1-8F4D-413A-ABBD-6066BD51899B}"/>
              </a:ext>
            </a:extLst>
          </p:cNvPr>
          <p:cNvSpPr txBox="1"/>
          <p:nvPr/>
        </p:nvSpPr>
        <p:spPr>
          <a:xfrm>
            <a:off x="3613488" y="0"/>
            <a:ext cx="9417382" cy="1446550"/>
          </a:xfrm>
          <a:prstGeom prst="rect">
            <a:avLst/>
          </a:prstGeom>
          <a:noFill/>
        </p:spPr>
        <p:txBody>
          <a:bodyPr wrap="square" rtlCol="0" anchor="ctr">
            <a:spAutoFit/>
          </a:bodyPr>
          <a:lstStyle/>
          <a:p>
            <a:r>
              <a:rPr lang="en-GB" sz="4400" b="1" i="0" dirty="0">
                <a:solidFill>
                  <a:srgbClr val="343541"/>
                </a:solidFill>
                <a:effectLst/>
                <a:latin typeface="Cambria" panose="02040503050406030204" pitchFamily="18" charset="0"/>
              </a:rPr>
              <a:t>Differences between franchising, joint ventures and licensing</a:t>
            </a:r>
            <a:endParaRPr lang="ko-KR" altLang="en-US" sz="4400" b="1" dirty="0">
              <a:solidFill>
                <a:schemeClr val="accent2"/>
              </a:solidFill>
              <a:latin typeface="Cambria" panose="02040503050406030204" pitchFamily="18" charset="0"/>
              <a:cs typeface="Arial" pitchFamily="34" charset="0"/>
            </a:endParaRPr>
          </a:p>
        </p:txBody>
      </p:sp>
      <p:sp>
        <p:nvSpPr>
          <p:cNvPr id="8" name="TextBox 7">
            <a:extLst>
              <a:ext uri="{FF2B5EF4-FFF2-40B4-BE49-F238E27FC236}">
                <a16:creationId xmlns:a16="http://schemas.microsoft.com/office/drawing/2014/main" id="{DDC9ED95-BA3C-FC4E-A3D5-B6DBDFCBE467}"/>
              </a:ext>
            </a:extLst>
          </p:cNvPr>
          <p:cNvSpPr txBox="1"/>
          <p:nvPr/>
        </p:nvSpPr>
        <p:spPr>
          <a:xfrm>
            <a:off x="3243264" y="1657350"/>
            <a:ext cx="8572500" cy="1631216"/>
          </a:xfrm>
          <a:prstGeom prst="rect">
            <a:avLst/>
          </a:prstGeom>
          <a:noFill/>
        </p:spPr>
        <p:txBody>
          <a:bodyPr wrap="square" rtlCol="0">
            <a:spAutoFit/>
          </a:bodyPr>
          <a:lstStyle/>
          <a:p>
            <a:r>
              <a:rPr lang="en-GB" sz="2000" b="1" i="0" dirty="0">
                <a:effectLst/>
                <a:latin typeface="Cambria" panose="02040503050406030204" pitchFamily="18" charset="0"/>
              </a:rPr>
              <a:t>1.Franchising:</a:t>
            </a:r>
          </a:p>
          <a:p>
            <a:r>
              <a:rPr lang="en-GB" sz="2000" b="0" i="0" dirty="0">
                <a:solidFill>
                  <a:srgbClr val="374151"/>
                </a:solidFill>
                <a:effectLst/>
                <a:latin typeface="Cambria" panose="02040503050406030204" pitchFamily="18" charset="0"/>
              </a:rPr>
              <a:t> Franchising is a business model where a company (the franchisor) allows another party (the franchisee) to use its brand, products, and services in exchange for a fee. The franchisee is usually required to follow specific guidelines and standards set by the franchisor.</a:t>
            </a:r>
            <a:endParaRPr lang="en-PK" sz="2000" dirty="0">
              <a:latin typeface="Cambria" panose="02040503050406030204" pitchFamily="18" charset="0"/>
            </a:endParaRPr>
          </a:p>
        </p:txBody>
      </p:sp>
      <p:sp>
        <p:nvSpPr>
          <p:cNvPr id="9" name="TextBox 8">
            <a:extLst>
              <a:ext uri="{FF2B5EF4-FFF2-40B4-BE49-F238E27FC236}">
                <a16:creationId xmlns:a16="http://schemas.microsoft.com/office/drawing/2014/main" id="{FA0779FD-09C4-D44B-BCED-B1425D5FAE8D}"/>
              </a:ext>
            </a:extLst>
          </p:cNvPr>
          <p:cNvSpPr txBox="1"/>
          <p:nvPr/>
        </p:nvSpPr>
        <p:spPr>
          <a:xfrm>
            <a:off x="3243263" y="3499366"/>
            <a:ext cx="8948736" cy="1631216"/>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2.Joint Ventures: </a:t>
            </a:r>
          </a:p>
          <a:p>
            <a:r>
              <a:rPr lang="en-GB" sz="2000" b="0" i="0" dirty="0">
                <a:solidFill>
                  <a:srgbClr val="374151"/>
                </a:solidFill>
                <a:effectLst/>
                <a:latin typeface="Cambria" panose="02040503050406030204" pitchFamily="18" charset="0"/>
              </a:rPr>
              <a:t>A joint venture is a business agreement between two or more parties to undertake a specific business project or enterprise. Each party contributes capital, resources, and expertise to the venture and shares in the profits and losses</a:t>
            </a:r>
            <a:r>
              <a:rPr lang="en-GB" b="0" i="0" dirty="0">
                <a:solidFill>
                  <a:srgbClr val="374151"/>
                </a:solidFill>
                <a:effectLst/>
                <a:latin typeface="Cambria" panose="02040503050406030204" pitchFamily="18" charset="0"/>
              </a:rPr>
              <a:t>.</a:t>
            </a:r>
            <a:endParaRPr lang="en-PK" dirty="0">
              <a:latin typeface="Cambria" panose="02040503050406030204" pitchFamily="18" charset="0"/>
            </a:endParaRPr>
          </a:p>
        </p:txBody>
      </p:sp>
      <p:sp>
        <p:nvSpPr>
          <p:cNvPr id="10" name="TextBox 9">
            <a:extLst>
              <a:ext uri="{FF2B5EF4-FFF2-40B4-BE49-F238E27FC236}">
                <a16:creationId xmlns:a16="http://schemas.microsoft.com/office/drawing/2014/main" id="{6808ACCE-98FF-7F41-83BE-46EC2E81E1B4}"/>
              </a:ext>
            </a:extLst>
          </p:cNvPr>
          <p:cNvSpPr txBox="1"/>
          <p:nvPr/>
        </p:nvSpPr>
        <p:spPr>
          <a:xfrm>
            <a:off x="3243262" y="5341382"/>
            <a:ext cx="8948737" cy="1323439"/>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3.Licensing:</a:t>
            </a:r>
          </a:p>
          <a:p>
            <a:r>
              <a:rPr lang="en-GB" sz="2000"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Licensing is an agreement in which a company (the licensor) allows another party (the licensee) to use its intellectual property (such as trademarks, patents, and copyrights) in exchange for a fee or royalty</a:t>
            </a:r>
            <a:endParaRPr lang="en-PK" sz="2000" dirty="0">
              <a:latin typeface="Cambria" panose="02040503050406030204" pitchFamily="18" charset="0"/>
            </a:endParaRPr>
          </a:p>
        </p:txBody>
      </p:sp>
    </p:spTree>
    <p:extLst>
      <p:ext uri="{BB962C8B-B14F-4D97-AF65-F5344CB8AC3E}">
        <p14:creationId xmlns:p14="http://schemas.microsoft.com/office/powerpoint/2010/main" val="148751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98B04E-8E1A-4651-9D8B-8AA66726C3E8}"/>
              </a:ext>
            </a:extLst>
          </p:cNvPr>
          <p:cNvSpPr/>
          <p:nvPr/>
        </p:nvSpPr>
        <p:spPr>
          <a:xfrm>
            <a:off x="0" y="0"/>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0" dirty="0">
                <a:solidFill>
                  <a:srgbClr val="343541"/>
                </a:solidFill>
                <a:effectLst/>
                <a:latin typeface="Cambria" panose="02040503050406030204" pitchFamily="18" charset="0"/>
              </a:rPr>
              <a:t>Industrial structures</a:t>
            </a:r>
            <a:endParaRPr lang="en-US" sz="4000" b="1" dirty="0">
              <a:latin typeface="Cambria" panose="02040503050406030204" pitchFamily="18" charset="0"/>
            </a:endParaRPr>
          </a:p>
        </p:txBody>
      </p:sp>
      <p:sp>
        <p:nvSpPr>
          <p:cNvPr id="2" name="TextBox 1">
            <a:extLst>
              <a:ext uri="{FF2B5EF4-FFF2-40B4-BE49-F238E27FC236}">
                <a16:creationId xmlns:a16="http://schemas.microsoft.com/office/drawing/2014/main" id="{03770122-43B9-374E-845B-47B87A9968F0}"/>
              </a:ext>
            </a:extLst>
          </p:cNvPr>
          <p:cNvSpPr txBox="1"/>
          <p:nvPr/>
        </p:nvSpPr>
        <p:spPr>
          <a:xfrm>
            <a:off x="114300" y="937310"/>
            <a:ext cx="12077699" cy="6155531"/>
          </a:xfrm>
          <a:prstGeom prst="rect">
            <a:avLst/>
          </a:prstGeom>
          <a:noFill/>
        </p:spPr>
        <p:txBody>
          <a:bodyPr wrap="square" rtlCol="0">
            <a:spAutoFit/>
          </a:bodyPr>
          <a:lstStyle/>
          <a:p>
            <a:r>
              <a:rPr lang="en-GB" sz="2400" dirty="0">
                <a:effectLst/>
                <a:latin typeface="Cambria" panose="02040503050406030204" pitchFamily="18" charset="0"/>
              </a:rPr>
              <a:t>Industrial structures refer to the characteristics of a market that affect how companies compete within that market. There are several types of industrial structures, including:</a:t>
            </a:r>
          </a:p>
          <a:p>
            <a:endParaRPr lang="en-GB" sz="2000" dirty="0">
              <a:effectLst/>
              <a:latin typeface="Cambria" panose="02040503050406030204" pitchFamily="18" charset="0"/>
            </a:endParaRPr>
          </a:p>
          <a:p>
            <a:pPr>
              <a:buFont typeface="+mj-lt"/>
              <a:buAutoNum type="arabicPeriod"/>
            </a:pPr>
            <a:r>
              <a:rPr lang="en-GB" sz="2400" b="1" i="0" dirty="0">
                <a:solidFill>
                  <a:srgbClr val="374151"/>
                </a:solidFill>
                <a:effectLst/>
                <a:latin typeface="Cambria" panose="02040503050406030204" pitchFamily="18" charset="0"/>
              </a:rPr>
              <a:t>Perfect competition</a:t>
            </a:r>
            <a:r>
              <a:rPr lang="en-GB" sz="2000" b="0" i="0" dirty="0">
                <a:solidFill>
                  <a:srgbClr val="374151"/>
                </a:solidFill>
                <a:effectLst/>
                <a:latin typeface="Cambria" panose="02040503050406030204" pitchFamily="18" charset="0"/>
              </a:rPr>
              <a:t>: Perfect competition is an ideal market structure in which there are many buyers and sellers, and no single company has significant market power. Companies in a perfectly competitive market must accept the prevailing market price, and there is little room for differentiation or pricing power.</a:t>
            </a:r>
          </a:p>
          <a:p>
            <a:pPr>
              <a:buFont typeface="+mj-lt"/>
              <a:buAutoNum type="arabicPeriod"/>
            </a:pPr>
            <a:endParaRPr lang="en-GB" sz="2000" b="0" i="0" dirty="0">
              <a:solidFill>
                <a:srgbClr val="374151"/>
              </a:solidFill>
              <a:effectLst/>
              <a:latin typeface="Cambria" panose="02040503050406030204" pitchFamily="18" charset="0"/>
            </a:endParaRPr>
          </a:p>
          <a:p>
            <a:pPr>
              <a:buFont typeface="+mj-lt"/>
              <a:buAutoNum type="arabicPeriod"/>
            </a:pPr>
            <a:r>
              <a:rPr lang="en-GB" sz="2400" b="1" i="0" dirty="0">
                <a:solidFill>
                  <a:srgbClr val="374151"/>
                </a:solidFill>
                <a:effectLst/>
                <a:latin typeface="Cambria" panose="02040503050406030204" pitchFamily="18" charset="0"/>
              </a:rPr>
              <a:t>Monopoly</a:t>
            </a:r>
            <a:r>
              <a:rPr lang="en-GB" sz="2000" b="0" i="0" dirty="0">
                <a:solidFill>
                  <a:srgbClr val="374151"/>
                </a:solidFill>
                <a:effectLst/>
                <a:latin typeface="Cambria" panose="02040503050406030204" pitchFamily="18" charset="0"/>
              </a:rPr>
              <a:t>: A monopoly is a market structure in which a single company controls the entire market. In a monopoly, the company has significant pricing power and may be able to charge higher prices than in a competitive market. Monopolies may arise due to barriers to entry, such as patents or regulations, or due to natural monopolies, such as utility companies.</a:t>
            </a:r>
          </a:p>
          <a:p>
            <a:pPr>
              <a:buFont typeface="+mj-lt"/>
              <a:buAutoNum type="arabicPeriod"/>
            </a:pPr>
            <a:endParaRPr lang="en-GB" sz="2000" b="0" i="0" dirty="0">
              <a:solidFill>
                <a:srgbClr val="374151"/>
              </a:solidFill>
              <a:effectLst/>
              <a:latin typeface="Cambria" panose="02040503050406030204" pitchFamily="18" charset="0"/>
            </a:endParaRPr>
          </a:p>
          <a:p>
            <a:pPr>
              <a:buFont typeface="+mj-lt"/>
              <a:buAutoNum type="arabicPeriod"/>
            </a:pPr>
            <a:r>
              <a:rPr lang="en-GB" sz="2400" b="1" i="0" dirty="0">
                <a:solidFill>
                  <a:srgbClr val="374151"/>
                </a:solidFill>
                <a:effectLst/>
                <a:latin typeface="Cambria" panose="02040503050406030204" pitchFamily="18" charset="0"/>
              </a:rPr>
              <a:t>Oligopoly: </a:t>
            </a:r>
            <a:r>
              <a:rPr lang="en-GB" sz="2000" b="0" i="0" dirty="0">
                <a:solidFill>
                  <a:srgbClr val="374151"/>
                </a:solidFill>
                <a:effectLst/>
                <a:latin typeface="Cambria" panose="02040503050406030204" pitchFamily="18" charset="0"/>
              </a:rPr>
              <a:t>An oligopoly is a market structure in which a few large companies dominate the market. In an oligopoly, the dominant companies may have significant pricing power and may engage in non-price competition, such as advertising or product differentiation. Oligopolies may arise due to economies of scale or barriers to entry.</a:t>
            </a:r>
          </a:p>
          <a:p>
            <a:br>
              <a:rPr lang="en-GB" b="0" i="0" dirty="0">
                <a:solidFill>
                  <a:srgbClr val="374151"/>
                </a:solidFill>
                <a:effectLst/>
                <a:latin typeface="Cambria" panose="02040503050406030204" pitchFamily="18" charset="0"/>
              </a:rPr>
            </a:br>
            <a:endParaRPr lang="en-GB" b="0" i="0" dirty="0">
              <a:solidFill>
                <a:srgbClr val="374151"/>
              </a:solidFill>
              <a:effectLst/>
              <a:latin typeface="Cambria" panose="02040503050406030204" pitchFamily="18" charset="0"/>
            </a:endParaRPr>
          </a:p>
          <a:p>
            <a:endParaRPr lang="en-PK" dirty="0">
              <a:latin typeface="Cambria" panose="02040503050406030204" pitchFamily="18" charset="0"/>
            </a:endParaRPr>
          </a:p>
        </p:txBody>
      </p:sp>
      <p:pic>
        <p:nvPicPr>
          <p:cNvPr id="6" name="Picture 5">
            <a:extLst>
              <a:ext uri="{FF2B5EF4-FFF2-40B4-BE49-F238E27FC236}">
                <a16:creationId xmlns:a16="http://schemas.microsoft.com/office/drawing/2014/main" id="{018EED90-4C8C-5146-B1F0-13374BB5728D}"/>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ackgroundRemoval t="10000" b="90000" l="4556" r="93778">
                        <a14:foregroundMark x1="11222" y1="77647" x2="11222" y2="77647"/>
                        <a14:foregroundMark x1="4556" y1="77647" x2="4556" y2="77647"/>
                        <a14:foregroundMark x1="88111" y1="76471" x2="88111" y2="76471"/>
                        <a14:foregroundMark x1="93778" y1="78529" x2="93778" y2="78529"/>
                        <a14:foregroundMark x1="85444" y1="38529" x2="85444" y2="38529"/>
                        <a14:foregroundMark x1="65667" y1="21471" x2="65667" y2="21471"/>
                        <a14:foregroundMark x1="31333" y1="42500" x2="31333" y2="42500"/>
                        <a14:foregroundMark x1="32111" y1="41618" x2="32889" y2="41324"/>
                      </a14:backgroundRemoval>
                    </a14:imgEffect>
                  </a14:imgLayer>
                </a14:imgProps>
              </a:ext>
            </a:extLst>
          </a:blip>
          <a:stretch>
            <a:fillRect/>
          </a:stretch>
        </p:blipFill>
        <p:spPr>
          <a:xfrm>
            <a:off x="2614892" y="2051735"/>
            <a:ext cx="7344550" cy="5549215"/>
          </a:xfrm>
          <a:prstGeom prst="rect">
            <a:avLst/>
          </a:prstGeom>
        </p:spPr>
      </p:pic>
    </p:spTree>
    <p:extLst>
      <p:ext uri="{BB962C8B-B14F-4D97-AF65-F5344CB8AC3E}">
        <p14:creationId xmlns:p14="http://schemas.microsoft.com/office/powerpoint/2010/main" val="107852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98B04E-8E1A-4651-9D8B-8AA66726C3E8}"/>
              </a:ext>
            </a:extLst>
          </p:cNvPr>
          <p:cNvSpPr/>
          <p:nvPr/>
        </p:nvSpPr>
        <p:spPr>
          <a:xfrm>
            <a:off x="0" y="0"/>
            <a:ext cx="12192000" cy="93731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latin typeface="Cambria" panose="02040503050406030204" pitchFamily="18" charset="0"/>
            </a:endParaRPr>
          </a:p>
          <a:p>
            <a:pPr algn="ctr"/>
            <a:r>
              <a:rPr lang="en-GB" sz="4000" dirty="0">
                <a:latin typeface="Cambria" panose="02040503050406030204" pitchFamily="18" charset="0"/>
              </a:rPr>
              <a:t>C</a:t>
            </a:r>
            <a:r>
              <a:rPr lang="en-GB" sz="4000" dirty="0">
                <a:effectLst/>
                <a:latin typeface="Cambria" panose="02040503050406030204" pitchFamily="18" charset="0"/>
              </a:rPr>
              <a:t>ompetitive analysis</a:t>
            </a:r>
            <a:endParaRPr lang="en-GB" sz="3600" dirty="0">
              <a:latin typeface="Cambria" panose="02040503050406030204" pitchFamily="18" charset="0"/>
            </a:endParaRPr>
          </a:p>
          <a:p>
            <a:pPr algn="ctr"/>
            <a:endParaRPr lang="en-US" sz="4000" b="1" dirty="0">
              <a:latin typeface="Cambria" panose="02040503050406030204" pitchFamily="18" charset="0"/>
            </a:endParaRPr>
          </a:p>
        </p:txBody>
      </p:sp>
      <p:pic>
        <p:nvPicPr>
          <p:cNvPr id="5" name="Picture 4">
            <a:extLst>
              <a:ext uri="{FF2B5EF4-FFF2-40B4-BE49-F238E27FC236}">
                <a16:creationId xmlns:a16="http://schemas.microsoft.com/office/drawing/2014/main" id="{D00B19E8-B98C-5543-910E-3A04CE076BF8}"/>
              </a:ext>
            </a:extLst>
          </p:cNvPr>
          <p:cNvPicPr>
            <a:picLocks noChangeAspect="1"/>
          </p:cNvPicPr>
          <p:nvPr/>
        </p:nvPicPr>
        <p:blipFill rotWithShape="1">
          <a:blip r:embed="rId2">
            <a:alphaModFix amt="35000"/>
          </a:blip>
          <a:srcRect b="11913"/>
          <a:stretch/>
        </p:blipFill>
        <p:spPr>
          <a:xfrm>
            <a:off x="4206995" y="3371850"/>
            <a:ext cx="4365516" cy="3486150"/>
          </a:xfrm>
          <a:prstGeom prst="rect">
            <a:avLst/>
          </a:prstGeom>
        </p:spPr>
      </p:pic>
      <p:sp>
        <p:nvSpPr>
          <p:cNvPr id="3" name="TextBox 2">
            <a:extLst>
              <a:ext uri="{FF2B5EF4-FFF2-40B4-BE49-F238E27FC236}">
                <a16:creationId xmlns:a16="http://schemas.microsoft.com/office/drawing/2014/main" id="{3FAC7171-8A48-E548-A551-3AF0133BB483}"/>
              </a:ext>
            </a:extLst>
          </p:cNvPr>
          <p:cNvSpPr txBox="1"/>
          <p:nvPr/>
        </p:nvSpPr>
        <p:spPr>
          <a:xfrm flipH="1">
            <a:off x="45718" y="937311"/>
            <a:ext cx="12146281" cy="6155531"/>
          </a:xfrm>
          <a:prstGeom prst="rect">
            <a:avLst/>
          </a:prstGeom>
          <a:noFill/>
        </p:spPr>
        <p:txBody>
          <a:bodyPr wrap="square" rtlCol="0">
            <a:spAutoFit/>
          </a:bodyPr>
          <a:lstStyle/>
          <a:p>
            <a:pPr algn="l"/>
            <a:r>
              <a:rPr lang="en-GB" sz="2400" b="0" i="0" dirty="0">
                <a:solidFill>
                  <a:srgbClr val="374151"/>
                </a:solidFill>
                <a:effectLst/>
                <a:latin typeface="Cambria" panose="02040503050406030204" pitchFamily="18" charset="0"/>
              </a:rPr>
              <a:t>Competitive analysis is the process of gathering and </a:t>
            </a:r>
            <a:r>
              <a:rPr lang="en-GB" sz="2400" b="0" i="0" dirty="0" err="1">
                <a:solidFill>
                  <a:srgbClr val="374151"/>
                </a:solidFill>
                <a:effectLst/>
                <a:latin typeface="Cambria" panose="02040503050406030204" pitchFamily="18" charset="0"/>
              </a:rPr>
              <a:t>analyzing</a:t>
            </a:r>
            <a:r>
              <a:rPr lang="en-GB" sz="2400" b="0" i="0" dirty="0">
                <a:solidFill>
                  <a:srgbClr val="374151"/>
                </a:solidFill>
                <a:effectLst/>
                <a:latin typeface="Cambria" panose="02040503050406030204" pitchFamily="18" charset="0"/>
              </a:rPr>
              <a:t> information about a company's competitors in order to understand their strengths, weaknesses, strategies, and market position. Competitive analysis can help a company identify potential opportunities and threats, improve its own strategies, and ultimately gain a competitive advantage in the market. </a:t>
            </a:r>
          </a:p>
          <a:p>
            <a:pPr algn="l"/>
            <a:r>
              <a:rPr lang="en-GB" sz="2400" b="0" i="0" dirty="0">
                <a:solidFill>
                  <a:srgbClr val="374151"/>
                </a:solidFill>
                <a:effectLst/>
                <a:latin typeface="Cambria" panose="02040503050406030204" pitchFamily="18" charset="0"/>
              </a:rPr>
              <a:t>Here are some key steps in the competitive analysis process:</a:t>
            </a:r>
          </a:p>
          <a:p>
            <a:pPr algn="l">
              <a:buFont typeface="+mj-lt"/>
              <a:buAutoNum type="arabicPeriod"/>
            </a:pPr>
            <a:r>
              <a:rPr lang="en-GB" sz="2400" b="1" i="0" dirty="0">
                <a:solidFill>
                  <a:srgbClr val="374151"/>
                </a:solidFill>
                <a:effectLst/>
                <a:latin typeface="Cambria" panose="02040503050406030204" pitchFamily="18" charset="0"/>
              </a:rPr>
              <a:t>Identify competitors: </a:t>
            </a:r>
            <a:r>
              <a:rPr lang="en-GB" sz="2000" b="0" i="0" dirty="0">
                <a:effectLst/>
                <a:latin typeface="Cambria" panose="02040503050406030204" pitchFamily="18" charset="0"/>
              </a:rPr>
              <a:t>The first step in competitive analysis is to identify the main competitors in the market. This may involve researching similar companies, products or services, or conducting market research to understand the competitive landscape.</a:t>
            </a:r>
          </a:p>
          <a:p>
            <a:pPr algn="l">
              <a:buFont typeface="+mj-lt"/>
              <a:buAutoNum type="arabicPeriod"/>
            </a:pPr>
            <a:endParaRPr lang="en-GB" sz="2000" b="1" i="0" dirty="0">
              <a:solidFill>
                <a:srgbClr val="374151"/>
              </a:solidFill>
              <a:effectLst/>
              <a:latin typeface="Cambria" panose="02040503050406030204" pitchFamily="18" charset="0"/>
            </a:endParaRPr>
          </a:p>
          <a:p>
            <a:pPr algn="l">
              <a:buFont typeface="+mj-lt"/>
              <a:buAutoNum type="arabicPeriod"/>
            </a:pPr>
            <a:r>
              <a:rPr lang="en-GB" sz="2400" b="1" i="0" dirty="0">
                <a:solidFill>
                  <a:srgbClr val="374151"/>
                </a:solidFill>
                <a:effectLst/>
                <a:latin typeface="Cambria" panose="02040503050406030204" pitchFamily="18" charset="0"/>
              </a:rPr>
              <a:t>Gather information: </a:t>
            </a:r>
            <a:r>
              <a:rPr lang="en-GB" sz="2000" b="0" i="0" dirty="0">
                <a:effectLst/>
                <a:latin typeface="Cambria" panose="02040503050406030204" pitchFamily="18" charset="0"/>
              </a:rPr>
              <a:t>Once the competitors have been identified, the next step is to gather information about their strategies, strengths, weaknesses, and market position. This may involve </a:t>
            </a:r>
            <a:r>
              <a:rPr lang="en-GB" sz="2000" b="0" i="0" dirty="0" err="1">
                <a:effectLst/>
                <a:latin typeface="Cambria" panose="02040503050406030204" pitchFamily="18" charset="0"/>
              </a:rPr>
              <a:t>analyzing</a:t>
            </a:r>
            <a:r>
              <a:rPr lang="en-GB" sz="2000" b="0" i="0" dirty="0">
                <a:effectLst/>
                <a:latin typeface="Cambria" panose="02040503050406030204" pitchFamily="18" charset="0"/>
              </a:rPr>
              <a:t> financial reports, marketing materials, product reviews, customer feedback, and other sources of information.</a:t>
            </a:r>
          </a:p>
          <a:p>
            <a:pPr algn="l">
              <a:buFont typeface="+mj-lt"/>
              <a:buAutoNum type="arabicPeriod"/>
            </a:pPr>
            <a:endParaRPr lang="en-GB" sz="2000"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374151"/>
                </a:solidFill>
                <a:effectLst/>
                <a:latin typeface="Cambria" panose="02040503050406030204" pitchFamily="18" charset="0"/>
              </a:rPr>
              <a:t>Analyze information: </a:t>
            </a:r>
            <a:r>
              <a:rPr lang="en-GB" sz="2000" b="0" i="0" dirty="0">
                <a:effectLst/>
                <a:latin typeface="Cambria" panose="02040503050406030204" pitchFamily="18" charset="0"/>
              </a:rPr>
              <a:t>After gathering information, it's important to </a:t>
            </a:r>
            <a:r>
              <a:rPr lang="en-GB" sz="2000" b="0" i="0" dirty="0" err="1">
                <a:effectLst/>
                <a:latin typeface="Cambria" panose="02040503050406030204" pitchFamily="18" charset="0"/>
              </a:rPr>
              <a:t>analyze</a:t>
            </a:r>
            <a:r>
              <a:rPr lang="en-GB" sz="2000" b="0" i="0" dirty="0">
                <a:effectLst/>
                <a:latin typeface="Cambria" panose="02040503050406030204" pitchFamily="18" charset="0"/>
              </a:rPr>
              <a:t> it to identify patterns, trends, and key insights. This may involve comparing the competitors' products, pricing, marketing strategies, and other factors to identify areas where the company can differentiate itself and gain a competitive advantage</a:t>
            </a:r>
            <a:r>
              <a:rPr lang="en-GB" sz="2000" b="0" i="0" dirty="0">
                <a:solidFill>
                  <a:srgbClr val="374151"/>
                </a:solidFill>
                <a:effectLst/>
                <a:latin typeface="Cambria" panose="02040503050406030204" pitchFamily="18" charset="0"/>
              </a:rPr>
              <a:t>.</a:t>
            </a:r>
          </a:p>
          <a:p>
            <a:endParaRPr lang="en-PK" dirty="0">
              <a:latin typeface="Cambria" panose="02040503050406030204" pitchFamily="18" charset="0"/>
            </a:endParaRPr>
          </a:p>
        </p:txBody>
      </p:sp>
    </p:spTree>
    <p:extLst>
      <p:ext uri="{BB962C8B-B14F-4D97-AF65-F5344CB8AC3E}">
        <p14:creationId xmlns:p14="http://schemas.microsoft.com/office/powerpoint/2010/main" val="15219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D048E-9381-F844-8C32-EDCD077C7DB3}"/>
              </a:ext>
            </a:extLst>
          </p:cNvPr>
          <p:cNvSpPr txBox="1"/>
          <p:nvPr/>
        </p:nvSpPr>
        <p:spPr>
          <a:xfrm>
            <a:off x="1332795" y="3103419"/>
            <a:ext cx="9884309" cy="954107"/>
          </a:xfrm>
          <a:prstGeom prst="rect">
            <a:avLst/>
          </a:prstGeom>
          <a:noFill/>
        </p:spPr>
        <p:txBody>
          <a:bodyPr wrap="none" rtlCol="0">
            <a:spAutoFit/>
          </a:bodyPr>
          <a:lstStyle/>
          <a:p>
            <a:r>
              <a:rPr lang="en-GB" sz="2800" b="1" dirty="0">
                <a:effectLst/>
                <a:latin typeface="Cambria" panose="02040503050406030204" pitchFamily="18" charset="0"/>
              </a:rPr>
              <a:t>Explain the different types, size and scope of organisations </a:t>
            </a:r>
          </a:p>
          <a:p>
            <a:endParaRPr lang="en-PK" sz="2800" b="1" dirty="0">
              <a:latin typeface="Cambria" panose="02040503050406030204" pitchFamily="18" charset="0"/>
            </a:endParaRPr>
          </a:p>
        </p:txBody>
      </p:sp>
      <p:sp>
        <p:nvSpPr>
          <p:cNvPr id="4" name="TextBox 3">
            <a:extLst>
              <a:ext uri="{FF2B5EF4-FFF2-40B4-BE49-F238E27FC236}">
                <a16:creationId xmlns:a16="http://schemas.microsoft.com/office/drawing/2014/main" id="{1CE1E6F3-62D4-E942-8BF6-2A8F85BAD6B8}"/>
              </a:ext>
            </a:extLst>
          </p:cNvPr>
          <p:cNvSpPr txBox="1"/>
          <p:nvPr/>
        </p:nvSpPr>
        <p:spPr>
          <a:xfrm>
            <a:off x="9465420" y="124691"/>
            <a:ext cx="2726580" cy="400110"/>
          </a:xfrm>
          <a:prstGeom prst="rect">
            <a:avLst/>
          </a:prstGeom>
          <a:noFill/>
        </p:spPr>
        <p:txBody>
          <a:bodyPr wrap="none" rtlCol="0">
            <a:spAutoFit/>
          </a:bodyPr>
          <a:lstStyle/>
          <a:p>
            <a:r>
              <a:rPr lang="en-PK" sz="2000" dirty="0">
                <a:solidFill>
                  <a:schemeClr val="bg1"/>
                </a:solidFill>
                <a:latin typeface="Cambria" panose="02040503050406030204" pitchFamily="18" charset="0"/>
              </a:rPr>
              <a:t>LEARNING OUTCOME1</a:t>
            </a:r>
          </a:p>
        </p:txBody>
      </p:sp>
    </p:spTree>
    <p:extLst>
      <p:ext uri="{BB962C8B-B14F-4D97-AF65-F5344CB8AC3E}">
        <p14:creationId xmlns:p14="http://schemas.microsoft.com/office/powerpoint/2010/main" val="107225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5">
            <a:extLst>
              <a:ext uri="{FF2B5EF4-FFF2-40B4-BE49-F238E27FC236}">
                <a16:creationId xmlns:a16="http://schemas.microsoft.com/office/drawing/2014/main" id="{AB8B20FE-5C22-48A0-8274-D00C1E7CAFDF}"/>
              </a:ext>
            </a:extLst>
          </p:cNvPr>
          <p:cNvSpPr/>
          <p:nvPr/>
        </p:nvSpPr>
        <p:spPr>
          <a:xfrm>
            <a:off x="174274" y="734399"/>
            <a:ext cx="6919253" cy="720638"/>
          </a:xfrm>
          <a:prstGeom prst="rect">
            <a:avLst/>
          </a:prstGeom>
          <a:noFill/>
        </p:spPr>
        <p:txBody>
          <a:bodyPr lIns="0" anchor="ctr"/>
          <a:lstStyle/>
          <a:p>
            <a:endParaRPr lang="en-US" altLang="ko-KR" sz="4000" b="1" dirty="0">
              <a:solidFill>
                <a:schemeClr val="accent2"/>
              </a:solidFill>
              <a:latin typeface="Cambria" panose="02040503050406030204" pitchFamily="18" charset="0"/>
            </a:endParaRPr>
          </a:p>
        </p:txBody>
      </p:sp>
      <p:sp>
        <p:nvSpPr>
          <p:cNvPr id="25" name="직사각형 6">
            <a:extLst>
              <a:ext uri="{FF2B5EF4-FFF2-40B4-BE49-F238E27FC236}">
                <a16:creationId xmlns:a16="http://schemas.microsoft.com/office/drawing/2014/main" id="{51A7D20D-152B-4951-ADB3-F724F1708BD7}"/>
              </a:ext>
            </a:extLst>
          </p:cNvPr>
          <p:cNvSpPr/>
          <p:nvPr/>
        </p:nvSpPr>
        <p:spPr>
          <a:xfrm>
            <a:off x="2297428" y="1192192"/>
            <a:ext cx="4396804" cy="720638"/>
          </a:xfrm>
          <a:prstGeom prst="rect">
            <a:avLst/>
          </a:prstGeom>
          <a:noFill/>
        </p:spPr>
        <p:txBody>
          <a:bodyPr lIns="0" anchor="ctr"/>
          <a:lstStyle/>
          <a:p>
            <a:endParaRPr lang="en-US" altLang="ko-KR" sz="4000" b="1" dirty="0">
              <a:solidFill>
                <a:schemeClr val="accent3"/>
              </a:solidFill>
              <a:latin typeface="Cambria" panose="02040503050406030204" pitchFamily="18" charset="0"/>
            </a:endParaRPr>
          </a:p>
        </p:txBody>
      </p:sp>
      <p:sp>
        <p:nvSpPr>
          <p:cNvPr id="4" name="TextBox 3">
            <a:extLst>
              <a:ext uri="{FF2B5EF4-FFF2-40B4-BE49-F238E27FC236}">
                <a16:creationId xmlns:a16="http://schemas.microsoft.com/office/drawing/2014/main" id="{44AC0923-0EC4-CF4C-8F04-BF0D143E427C}"/>
              </a:ext>
            </a:extLst>
          </p:cNvPr>
          <p:cNvSpPr txBox="1"/>
          <p:nvPr/>
        </p:nvSpPr>
        <p:spPr>
          <a:xfrm>
            <a:off x="174274" y="2539453"/>
            <a:ext cx="10875818" cy="1815882"/>
          </a:xfrm>
          <a:prstGeom prst="rect">
            <a:avLst/>
          </a:prstGeom>
          <a:noFill/>
        </p:spPr>
        <p:txBody>
          <a:bodyPr wrap="square" rtlCol="0">
            <a:spAutoFit/>
          </a:bodyPr>
          <a:lstStyle/>
          <a:p>
            <a:r>
              <a:rPr lang="en-GB" sz="2800" b="0" i="0" dirty="0">
                <a:solidFill>
                  <a:schemeClr val="bg1"/>
                </a:solidFill>
                <a:effectLst/>
                <a:latin typeface="Cambria" panose="02040503050406030204" pitchFamily="18" charset="0"/>
              </a:rPr>
              <a:t>Market forces and economic operations are fundamental concepts in economics that shape the way markets function and influence decisions made by individuals and businesses.</a:t>
            </a:r>
          </a:p>
          <a:p>
            <a:endParaRPr lang="en-PK" sz="2800" dirty="0">
              <a:latin typeface="Cambria" panose="02040503050406030204" pitchFamily="18" charset="0"/>
            </a:endParaRPr>
          </a:p>
        </p:txBody>
      </p:sp>
      <p:sp>
        <p:nvSpPr>
          <p:cNvPr id="2" name="TextBox 1">
            <a:extLst>
              <a:ext uri="{FF2B5EF4-FFF2-40B4-BE49-F238E27FC236}">
                <a16:creationId xmlns:a16="http://schemas.microsoft.com/office/drawing/2014/main" id="{E0B77259-3B33-9343-B520-93AB3348E871}"/>
              </a:ext>
            </a:extLst>
          </p:cNvPr>
          <p:cNvSpPr txBox="1"/>
          <p:nvPr/>
        </p:nvSpPr>
        <p:spPr>
          <a:xfrm>
            <a:off x="0" y="734399"/>
            <a:ext cx="7629012" cy="1077218"/>
          </a:xfrm>
          <a:prstGeom prst="rect">
            <a:avLst/>
          </a:prstGeom>
          <a:noFill/>
        </p:spPr>
        <p:txBody>
          <a:bodyPr wrap="none" rtlCol="0">
            <a:spAutoFit/>
          </a:bodyPr>
          <a:lstStyle/>
          <a:p>
            <a:r>
              <a:rPr lang="en-GB" sz="3200" b="1" dirty="0">
                <a:effectLst/>
                <a:latin typeface="Cambria" panose="02040503050406030204" pitchFamily="18" charset="0"/>
              </a:rPr>
              <a:t>Market forces and economic operations</a:t>
            </a:r>
            <a:endParaRPr lang="en-GB" sz="2000" dirty="0">
              <a:latin typeface="Cambria" panose="02040503050406030204" pitchFamily="18" charset="0"/>
            </a:endParaRPr>
          </a:p>
          <a:p>
            <a:endParaRPr lang="en-PK" sz="3200" dirty="0">
              <a:latin typeface="Cambria" panose="02040503050406030204" pitchFamily="18" charset="0"/>
            </a:endParaRPr>
          </a:p>
        </p:txBody>
      </p:sp>
    </p:spTree>
    <p:extLst>
      <p:ext uri="{BB962C8B-B14F-4D97-AF65-F5344CB8AC3E}">
        <p14:creationId xmlns:p14="http://schemas.microsoft.com/office/powerpoint/2010/main" val="124462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CFD24B-4456-DB44-9D05-3C29F1796335}"/>
              </a:ext>
            </a:extLst>
          </p:cNvPr>
          <p:cNvSpPr txBox="1"/>
          <p:nvPr/>
        </p:nvSpPr>
        <p:spPr>
          <a:xfrm>
            <a:off x="542924" y="800219"/>
            <a:ext cx="10729914" cy="5909310"/>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1.Scarcity: </a:t>
            </a:r>
            <a:r>
              <a:rPr lang="en-GB" b="0" i="0" dirty="0">
                <a:solidFill>
                  <a:srgbClr val="374151"/>
                </a:solidFill>
                <a:effectLst/>
                <a:latin typeface="Cambria" panose="02040503050406030204" pitchFamily="18" charset="0"/>
              </a:rPr>
              <a:t>Scarcity is the fundamental economic problem of having seemingly unlimited human wants and needs in a world of limited resources. It forces individuals, businesses, and governments to make choices about how to allocate resources.</a:t>
            </a:r>
          </a:p>
          <a:p>
            <a:pPr algn="l">
              <a:buFont typeface="+mj-lt"/>
              <a:buAutoNum type="arabicPeriod"/>
            </a:pPr>
            <a:endParaRPr lang="en-GB" sz="2000" b="0" i="0" dirty="0">
              <a:solidFill>
                <a:srgbClr val="374151"/>
              </a:solidFill>
              <a:effectLst/>
              <a:latin typeface="Cambria" panose="02040503050406030204" pitchFamily="18" charset="0"/>
            </a:endParaRPr>
          </a:p>
          <a:p>
            <a:pPr algn="l"/>
            <a:r>
              <a:rPr lang="en-GB" sz="2400" b="1" dirty="0">
                <a:solidFill>
                  <a:srgbClr val="374151"/>
                </a:solidFill>
                <a:latin typeface="Cambria" panose="02040503050406030204" pitchFamily="18" charset="0"/>
              </a:rPr>
              <a:t>2.</a:t>
            </a:r>
            <a:r>
              <a:rPr lang="en-GB" sz="2400" b="1" i="0" dirty="0">
                <a:solidFill>
                  <a:srgbClr val="374151"/>
                </a:solidFill>
                <a:effectLst/>
                <a:latin typeface="Cambria" panose="02040503050406030204" pitchFamily="18" charset="0"/>
              </a:rPr>
              <a:t>Choice: </a:t>
            </a:r>
            <a:r>
              <a:rPr lang="en-GB" b="0" i="0" dirty="0">
                <a:solidFill>
                  <a:srgbClr val="374151"/>
                </a:solidFill>
                <a:effectLst/>
                <a:latin typeface="Cambria" panose="02040503050406030204" pitchFamily="18" charset="0"/>
              </a:rPr>
              <a:t>Choice refers to the decisions made by individuals, businesses, and governments to allocate resources in the face of scarcity. Choices are made based on personal preferences, costs, and benefits.</a:t>
            </a:r>
          </a:p>
          <a:p>
            <a:pPr algn="l"/>
            <a:endParaRPr lang="en-GB" sz="2000" b="1"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3</a:t>
            </a:r>
            <a:r>
              <a:rPr lang="en-GB" sz="2400" b="1" dirty="0">
                <a:solidFill>
                  <a:srgbClr val="374151"/>
                </a:solidFill>
                <a:latin typeface="Cambria" panose="02040503050406030204" pitchFamily="18" charset="0"/>
              </a:rPr>
              <a:t>.</a:t>
            </a:r>
            <a:r>
              <a:rPr lang="en-GB" sz="2400" b="1" i="0" dirty="0">
                <a:solidFill>
                  <a:srgbClr val="374151"/>
                </a:solidFill>
                <a:effectLst/>
                <a:latin typeface="Cambria" panose="02040503050406030204" pitchFamily="18" charset="0"/>
              </a:rPr>
              <a:t>Supply and demand</a:t>
            </a:r>
            <a:r>
              <a:rPr lang="en-GB" sz="2000" b="0" i="0" dirty="0">
                <a:solidFill>
                  <a:srgbClr val="374151"/>
                </a:solidFill>
                <a:effectLst/>
                <a:latin typeface="Cambria" panose="02040503050406030204" pitchFamily="18" charset="0"/>
              </a:rPr>
              <a:t>: </a:t>
            </a:r>
            <a:r>
              <a:rPr lang="en-GB" b="0" i="0" dirty="0">
                <a:solidFill>
                  <a:srgbClr val="374151"/>
                </a:solidFill>
                <a:effectLst/>
                <a:latin typeface="Cambria" panose="02040503050406030204" pitchFamily="18" charset="0"/>
              </a:rPr>
              <a:t>Supply and demand are the two primary forces that drive market prices. The law of supply states that as the price of a good or service increases, the quantity supplied will also increase. The law of demand states that as the price of a good or service increases, the quantity demanded will decrease.</a:t>
            </a:r>
          </a:p>
          <a:p>
            <a:pPr algn="l"/>
            <a:endParaRPr lang="en-GB"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3.Market equilibrium: </a:t>
            </a:r>
            <a:r>
              <a:rPr lang="en-GB" b="0" i="0" dirty="0">
                <a:solidFill>
                  <a:srgbClr val="374151"/>
                </a:solidFill>
                <a:effectLst/>
                <a:latin typeface="Cambria" panose="02040503050406030204" pitchFamily="18" charset="0"/>
              </a:rPr>
              <a:t>Market equilibrium occurs when the quantity demanded of a good or service equals the quantity supplied, resulting in a stable market price.</a:t>
            </a:r>
          </a:p>
          <a:p>
            <a:pPr algn="l"/>
            <a:endParaRPr lang="en-GB" sz="2000" dirty="0">
              <a:solidFill>
                <a:srgbClr val="374151"/>
              </a:solidFill>
              <a:latin typeface="Cambria" panose="02040503050406030204" pitchFamily="18" charset="0"/>
            </a:endParaRPr>
          </a:p>
          <a:p>
            <a:pPr algn="l"/>
            <a:r>
              <a:rPr lang="en-GB" sz="2400" b="1" i="0" dirty="0">
                <a:solidFill>
                  <a:srgbClr val="374151"/>
                </a:solidFill>
                <a:effectLst/>
                <a:latin typeface="Cambria" panose="02040503050406030204" pitchFamily="18" charset="0"/>
              </a:rPr>
              <a:t>4.Elasticity: </a:t>
            </a:r>
            <a:r>
              <a:rPr lang="en-GB" b="0" i="0" dirty="0">
                <a:solidFill>
                  <a:srgbClr val="374151"/>
                </a:solidFill>
                <a:effectLst/>
                <a:latin typeface="Cambria" panose="02040503050406030204" pitchFamily="18" charset="0"/>
              </a:rPr>
              <a:t>Elasticity refers to the responsiveness of consumers and producers to changes in price or income. Income elasticity measures the degree to which the quantity demanded of a good or service changes in response to changes in income.</a:t>
            </a:r>
          </a:p>
          <a:p>
            <a:endParaRPr lang="en-PK" dirty="0"/>
          </a:p>
        </p:txBody>
      </p:sp>
      <p:sp>
        <p:nvSpPr>
          <p:cNvPr id="5" name="TextBox 4">
            <a:extLst>
              <a:ext uri="{FF2B5EF4-FFF2-40B4-BE49-F238E27FC236}">
                <a16:creationId xmlns:a16="http://schemas.microsoft.com/office/drawing/2014/main" id="{72DD687D-2996-194C-815F-13E7E11A2DE0}"/>
              </a:ext>
            </a:extLst>
          </p:cNvPr>
          <p:cNvSpPr txBox="1"/>
          <p:nvPr/>
        </p:nvSpPr>
        <p:spPr>
          <a:xfrm>
            <a:off x="377181" y="0"/>
            <a:ext cx="9386888" cy="800219"/>
          </a:xfrm>
          <a:prstGeom prst="rect">
            <a:avLst/>
          </a:prstGeom>
          <a:noFill/>
        </p:spPr>
        <p:txBody>
          <a:bodyPr wrap="square" rtlCol="0">
            <a:spAutoFit/>
          </a:bodyPr>
          <a:lstStyle/>
          <a:p>
            <a:r>
              <a:rPr lang="en-GB" sz="2800" b="1" i="0" dirty="0">
                <a:solidFill>
                  <a:schemeClr val="bg1"/>
                </a:solidFill>
                <a:effectLst/>
                <a:latin typeface="Cambria" panose="02040503050406030204" pitchFamily="18" charset="0"/>
              </a:rPr>
              <a:t>Here are market forces and economic operations:</a:t>
            </a:r>
          </a:p>
          <a:p>
            <a:endParaRPr lang="en-PK" dirty="0">
              <a:solidFill>
                <a:schemeClr val="bg1"/>
              </a:solidFill>
            </a:endParaRPr>
          </a:p>
        </p:txBody>
      </p:sp>
    </p:spTree>
    <p:extLst>
      <p:ext uri="{BB962C8B-B14F-4D97-AF65-F5344CB8AC3E}">
        <p14:creationId xmlns:p14="http://schemas.microsoft.com/office/powerpoint/2010/main" val="226906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DFE3C7E-8758-4EAA-8D55-71C391129664}"/>
              </a:ext>
            </a:extLst>
          </p:cNvPr>
          <p:cNvSpPr/>
          <p:nvPr/>
        </p:nvSpPr>
        <p:spPr>
          <a:xfrm>
            <a:off x="0" y="-220624"/>
            <a:ext cx="12191999" cy="707862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Cambria" panose="02040503050406030204" pitchFamily="18" charset="0"/>
            </a:endParaRPr>
          </a:p>
        </p:txBody>
      </p:sp>
      <p:grpSp>
        <p:nvGrpSpPr>
          <p:cNvPr id="26" name="Group 25">
            <a:extLst>
              <a:ext uri="{FF2B5EF4-FFF2-40B4-BE49-F238E27FC236}">
                <a16:creationId xmlns:a16="http://schemas.microsoft.com/office/drawing/2014/main" id="{2A7CA9C8-FDF5-4E96-A012-E8E524C9AF6B}"/>
              </a:ext>
            </a:extLst>
          </p:cNvPr>
          <p:cNvGrpSpPr/>
          <p:nvPr/>
        </p:nvGrpSpPr>
        <p:grpSpPr>
          <a:xfrm rot="5400000">
            <a:off x="8574504" y="3240508"/>
            <a:ext cx="6858001" cy="376988"/>
            <a:chOff x="4379494" y="697832"/>
            <a:chExt cx="2586787" cy="168442"/>
          </a:xfrm>
        </p:grpSpPr>
        <p:sp>
          <p:nvSpPr>
            <p:cNvPr id="27" name="Rectangle 26">
              <a:extLst>
                <a:ext uri="{FF2B5EF4-FFF2-40B4-BE49-F238E27FC236}">
                  <a16:creationId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28" name="Rectangle 27">
              <a:extLst>
                <a:ext uri="{FF2B5EF4-FFF2-40B4-BE49-F238E27FC236}">
                  <a16:creationId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29" name="Rectangle 28">
              <a:extLst>
                <a:ext uri="{FF2B5EF4-FFF2-40B4-BE49-F238E27FC236}">
                  <a16:creationId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30" name="Rectangle 29">
              <a:extLst>
                <a:ext uri="{FF2B5EF4-FFF2-40B4-BE49-F238E27FC236}">
                  <a16:creationId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31" name="Rectangle 30">
              <a:extLst>
                <a:ext uri="{FF2B5EF4-FFF2-40B4-BE49-F238E27FC236}">
                  <a16:creationId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3" name="TextBox 2">
            <a:extLst>
              <a:ext uri="{FF2B5EF4-FFF2-40B4-BE49-F238E27FC236}">
                <a16:creationId xmlns:a16="http://schemas.microsoft.com/office/drawing/2014/main" id="{235BAC1D-3E68-6341-842B-3FED719EF8B9}"/>
              </a:ext>
            </a:extLst>
          </p:cNvPr>
          <p:cNvSpPr txBox="1"/>
          <p:nvPr/>
        </p:nvSpPr>
        <p:spPr>
          <a:xfrm>
            <a:off x="257175" y="185738"/>
            <a:ext cx="11387138" cy="1908215"/>
          </a:xfrm>
          <a:prstGeom prst="rect">
            <a:avLst/>
          </a:prstGeom>
          <a:noFill/>
        </p:spPr>
        <p:txBody>
          <a:bodyPr wrap="square" rtlCol="0">
            <a:spAutoFit/>
          </a:bodyPr>
          <a:lstStyle/>
          <a:p>
            <a:r>
              <a:rPr lang="en-GB" sz="3200" b="1" dirty="0">
                <a:effectLst/>
                <a:latin typeface="Cambria" panose="02040503050406030204" pitchFamily="18" charset="0"/>
              </a:rPr>
              <a:t>Stakeholders and responsibilities of organisations to meet different stakeholder interests and expectation </a:t>
            </a:r>
            <a:endParaRPr lang="en-GB" sz="8000" b="1" dirty="0">
              <a:latin typeface="Cambria" panose="02040503050406030204" pitchFamily="18" charset="0"/>
            </a:endParaRPr>
          </a:p>
          <a:p>
            <a:endParaRPr lang="ko-KR" altLang="en-US" sz="3600" dirty="0">
              <a:solidFill>
                <a:schemeClr val="bg1"/>
              </a:solidFill>
              <a:latin typeface="Cambria" panose="02040503050406030204" pitchFamily="18" charset="0"/>
              <a:cs typeface="Arial" pitchFamily="34" charset="0"/>
            </a:endParaRPr>
          </a:p>
          <a:p>
            <a:endParaRPr lang="en-PK" dirty="0">
              <a:latin typeface="Cambria" panose="02040503050406030204" pitchFamily="18" charset="0"/>
            </a:endParaRPr>
          </a:p>
        </p:txBody>
      </p:sp>
      <p:sp>
        <p:nvSpPr>
          <p:cNvPr id="20" name="TextBox 19">
            <a:extLst>
              <a:ext uri="{FF2B5EF4-FFF2-40B4-BE49-F238E27FC236}">
                <a16:creationId xmlns:a16="http://schemas.microsoft.com/office/drawing/2014/main" id="{205F5B97-41D4-FD49-972F-02C062D19F92}"/>
              </a:ext>
            </a:extLst>
          </p:cNvPr>
          <p:cNvSpPr txBox="1"/>
          <p:nvPr/>
        </p:nvSpPr>
        <p:spPr>
          <a:xfrm>
            <a:off x="257175" y="2500314"/>
            <a:ext cx="10825163" cy="3170099"/>
          </a:xfrm>
          <a:prstGeom prst="rect">
            <a:avLst/>
          </a:prstGeom>
          <a:noFill/>
        </p:spPr>
        <p:txBody>
          <a:bodyPr wrap="square" rtlCol="0">
            <a:spAutoFit/>
          </a:bodyPr>
          <a:lstStyle/>
          <a:p>
            <a:r>
              <a:rPr lang="en-GB" sz="3200" b="1" i="0" dirty="0">
                <a:effectLst/>
                <a:latin typeface="Cambria" panose="02040503050406030204" pitchFamily="18" charset="0"/>
              </a:rPr>
              <a:t>Stakeholders are individuals or groups </a:t>
            </a:r>
            <a:r>
              <a:rPr lang="en-GB" sz="2800" b="0" i="0" dirty="0">
                <a:effectLst/>
                <a:latin typeface="Cambria" panose="02040503050406030204" pitchFamily="18" charset="0"/>
              </a:rPr>
              <a:t>who have an interest or concern in the activities of an organization, either because they are affected by the organization's actions or because they can influence the organization's decisions. Stakeholders can include customers, employees, shareholders, suppliers, government, communities, and the environment.</a:t>
            </a:r>
            <a:endParaRPr lang="en-PK" sz="2800" dirty="0">
              <a:latin typeface="Cambria" panose="02040503050406030204" pitchFamily="18" charset="0"/>
            </a:endParaRPr>
          </a:p>
          <a:p>
            <a:endParaRPr lang="en-PK" sz="2800" dirty="0">
              <a:latin typeface="Cambria" panose="02040503050406030204" pitchFamily="18" charset="0"/>
            </a:endParaRPr>
          </a:p>
        </p:txBody>
      </p:sp>
    </p:spTree>
    <p:extLst>
      <p:ext uri="{BB962C8B-B14F-4D97-AF65-F5344CB8AC3E}">
        <p14:creationId xmlns:p14="http://schemas.microsoft.com/office/powerpoint/2010/main" val="312481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타원 44">
            <a:extLst>
              <a:ext uri="{FF2B5EF4-FFF2-40B4-BE49-F238E27FC236}">
                <a16:creationId xmlns:a16="http://schemas.microsoft.com/office/drawing/2014/main" id="{A5682BE4-D3FD-4F10-B784-BE0C2EBF3CA1}"/>
              </a:ext>
            </a:extLst>
          </p:cNvPr>
          <p:cNvSpPr/>
          <p:nvPr/>
        </p:nvSpPr>
        <p:spPr>
          <a:xfrm rot="10800000">
            <a:off x="4782399" y="1877505"/>
            <a:ext cx="1044000" cy="1044000"/>
          </a:xfrm>
          <a:prstGeom prst="ellipse">
            <a:avLst/>
          </a:prstGeom>
          <a:solidFill>
            <a:schemeClr val="accent2">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7" name="타원 47">
            <a:extLst>
              <a:ext uri="{FF2B5EF4-FFF2-40B4-BE49-F238E27FC236}">
                <a16:creationId xmlns:a16="http://schemas.microsoft.com/office/drawing/2014/main" id="{156665EA-1FF3-46F0-8A60-DE5D56E25259}"/>
              </a:ext>
            </a:extLst>
          </p:cNvPr>
          <p:cNvSpPr/>
          <p:nvPr/>
        </p:nvSpPr>
        <p:spPr>
          <a:xfrm rot="10800000">
            <a:off x="8849482" y="1846097"/>
            <a:ext cx="1044000" cy="1044000"/>
          </a:xfrm>
          <a:prstGeom prst="ellipse">
            <a:avLst/>
          </a:prstGeom>
          <a:solidFill>
            <a:schemeClr val="accent3">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ambria" panose="02040503050406030204" pitchFamily="18" charset="0"/>
            </a:endParaRPr>
          </a:p>
        </p:txBody>
      </p:sp>
      <p:sp>
        <p:nvSpPr>
          <p:cNvPr id="2" name="Text Placeholder 1"/>
          <p:cNvSpPr>
            <a:spLocks noGrp="1"/>
          </p:cNvSpPr>
          <p:nvPr>
            <p:ph type="body" sz="quarter" idx="10"/>
          </p:nvPr>
        </p:nvSpPr>
        <p:spPr>
          <a:xfrm>
            <a:off x="1" y="339509"/>
            <a:ext cx="11896726" cy="724247"/>
          </a:xfrm>
        </p:spPr>
        <p:txBody>
          <a:bodyPr>
            <a:normAutofit fontScale="40000" lnSpcReduction="20000"/>
          </a:bodyPr>
          <a:lstStyle/>
          <a:p>
            <a:r>
              <a:rPr lang="en-GB" sz="6700" b="1" i="0" dirty="0">
                <a:solidFill>
                  <a:srgbClr val="374151"/>
                </a:solidFill>
                <a:effectLst/>
                <a:latin typeface="Cambria" panose="02040503050406030204" pitchFamily="18" charset="0"/>
              </a:rPr>
              <a:t>Here are some key stakeholders and the responsibilities of organizations to meet their interests and expectations:</a:t>
            </a:r>
          </a:p>
          <a:p>
            <a:endParaRPr lang="en-US" b="1" dirty="0">
              <a:latin typeface="Cambria" panose="02040503050406030204" pitchFamily="18" charset="0"/>
            </a:endParaRPr>
          </a:p>
        </p:txBody>
      </p:sp>
      <p:sp>
        <p:nvSpPr>
          <p:cNvPr id="3" name="직사각형 17">
            <a:extLst>
              <a:ext uri="{FF2B5EF4-FFF2-40B4-BE49-F238E27FC236}">
                <a16:creationId xmlns:a16="http://schemas.microsoft.com/office/drawing/2014/main" id="{455953D9-05F8-4B72-9064-97FBD3A23E02}"/>
              </a:ext>
            </a:extLst>
          </p:cNvPr>
          <p:cNvSpPr/>
          <p:nvPr/>
        </p:nvSpPr>
        <p:spPr>
          <a:xfrm>
            <a:off x="0" y="3108138"/>
            <a:ext cx="12192000" cy="2520280"/>
          </a:xfrm>
          <a:prstGeom prst="rect">
            <a:avLst/>
          </a:prstGeom>
          <a:gradFill>
            <a:gsLst>
              <a:gs pos="66000">
                <a:schemeClr val="accent3"/>
              </a:gs>
              <a:gs pos="33000">
                <a:schemeClr val="accent2"/>
              </a:gs>
              <a:gs pos="0">
                <a:schemeClr val="accent1"/>
              </a:gs>
              <a:gs pos="96000">
                <a:schemeClr val="accent4"/>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Cambria" panose="02040503050406030204" pitchFamily="18" charset="0"/>
            </a:endParaRPr>
          </a:p>
        </p:txBody>
      </p:sp>
      <p:sp>
        <p:nvSpPr>
          <p:cNvPr id="4" name="TextBox 3">
            <a:extLst>
              <a:ext uri="{FF2B5EF4-FFF2-40B4-BE49-F238E27FC236}">
                <a16:creationId xmlns:a16="http://schemas.microsoft.com/office/drawing/2014/main" id="{028A21EC-C102-45EC-A6F4-B2C7479A789E}"/>
              </a:ext>
            </a:extLst>
          </p:cNvPr>
          <p:cNvSpPr txBox="1"/>
          <p:nvPr/>
        </p:nvSpPr>
        <p:spPr>
          <a:xfrm>
            <a:off x="50265" y="3619863"/>
            <a:ext cx="2950110" cy="1938992"/>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Customers are the most important stakeholders for any organization, as they provide the revenue that sustains the business.</a:t>
            </a:r>
            <a:endParaRPr lang="en-US" altLang="ko-KR" sz="2000" dirty="0">
              <a:solidFill>
                <a:schemeClr val="bg1"/>
              </a:solidFill>
              <a:latin typeface="Cambria" panose="02040503050406030204" pitchFamily="18" charset="0"/>
            </a:endParaRPr>
          </a:p>
        </p:txBody>
      </p:sp>
      <p:sp>
        <p:nvSpPr>
          <p:cNvPr id="5" name="TextBox 4">
            <a:extLst>
              <a:ext uri="{FF2B5EF4-FFF2-40B4-BE49-F238E27FC236}">
                <a16:creationId xmlns:a16="http://schemas.microsoft.com/office/drawing/2014/main" id="{7CD2A962-5163-415F-96FF-5870818C9224}"/>
              </a:ext>
            </a:extLst>
          </p:cNvPr>
          <p:cNvSpPr txBox="1"/>
          <p:nvPr/>
        </p:nvSpPr>
        <p:spPr>
          <a:xfrm>
            <a:off x="101361" y="2999322"/>
            <a:ext cx="2568891" cy="707886"/>
          </a:xfrm>
          <a:prstGeom prst="rect">
            <a:avLst/>
          </a:prstGeom>
          <a:noFill/>
        </p:spPr>
        <p:txBody>
          <a:bodyPr wrap="square" rtlCol="0" anchor="b">
            <a:spAutoFit/>
          </a:bodyPr>
          <a:lstStyle/>
          <a:p>
            <a:r>
              <a:rPr lang="en-GB" sz="4000" b="0" i="0" dirty="0">
                <a:solidFill>
                  <a:srgbClr val="374151"/>
                </a:solidFill>
                <a:effectLst/>
                <a:latin typeface="Cambria" panose="02040503050406030204" pitchFamily="18" charset="0"/>
              </a:rPr>
              <a:t>Customers</a:t>
            </a:r>
            <a:endParaRPr lang="en-US" altLang="ko-KR" sz="4000" dirty="0">
              <a:solidFill>
                <a:schemeClr val="bg1"/>
              </a:solidFill>
              <a:latin typeface="Cambria" panose="02040503050406030204" pitchFamily="18" charset="0"/>
            </a:endParaRPr>
          </a:p>
        </p:txBody>
      </p:sp>
      <p:sp>
        <p:nvSpPr>
          <p:cNvPr id="6" name="TextBox 5">
            <a:extLst>
              <a:ext uri="{FF2B5EF4-FFF2-40B4-BE49-F238E27FC236}">
                <a16:creationId xmlns:a16="http://schemas.microsoft.com/office/drawing/2014/main" id="{12423ED2-18C6-4CB1-BDD2-87B78268CFC3}"/>
              </a:ext>
            </a:extLst>
          </p:cNvPr>
          <p:cNvSpPr txBox="1"/>
          <p:nvPr/>
        </p:nvSpPr>
        <p:spPr>
          <a:xfrm>
            <a:off x="3459753" y="3659135"/>
            <a:ext cx="4005344" cy="2123658"/>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Organizations have a responsibility to provide a safe and healthy work environment, fair compensation, opportunities for career development, and a good work-life balance.</a:t>
            </a:r>
          </a:p>
          <a:p>
            <a:endParaRPr lang="en-US" altLang="ko-KR" sz="1200" dirty="0">
              <a:solidFill>
                <a:schemeClr val="bg1"/>
              </a:solidFill>
              <a:latin typeface="Cambria" panose="02040503050406030204" pitchFamily="18" charset="0"/>
            </a:endParaRPr>
          </a:p>
        </p:txBody>
      </p:sp>
      <p:sp>
        <p:nvSpPr>
          <p:cNvPr id="7" name="TextBox 6">
            <a:extLst>
              <a:ext uri="{FF2B5EF4-FFF2-40B4-BE49-F238E27FC236}">
                <a16:creationId xmlns:a16="http://schemas.microsoft.com/office/drawing/2014/main" id="{E08F951C-9B92-42D0-9A51-DAA6C4500777}"/>
              </a:ext>
            </a:extLst>
          </p:cNvPr>
          <p:cNvSpPr txBox="1"/>
          <p:nvPr/>
        </p:nvSpPr>
        <p:spPr>
          <a:xfrm>
            <a:off x="7630158" y="3606837"/>
            <a:ext cx="4726904" cy="1938992"/>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Shareholders invest in the organization and expect a return on their investment. Organizations have a responsibility to maximize shareholder value by generating profits and increasing the stock price, </a:t>
            </a:r>
            <a:endParaRPr lang="en-US" altLang="ko-KR" sz="1200" dirty="0">
              <a:solidFill>
                <a:schemeClr val="bg1"/>
              </a:solidFill>
              <a:latin typeface="Cambria" panose="02040503050406030204" pitchFamily="18" charset="0"/>
            </a:endParaRPr>
          </a:p>
        </p:txBody>
      </p:sp>
      <p:sp>
        <p:nvSpPr>
          <p:cNvPr id="9" name="TextBox 8">
            <a:extLst>
              <a:ext uri="{FF2B5EF4-FFF2-40B4-BE49-F238E27FC236}">
                <a16:creationId xmlns:a16="http://schemas.microsoft.com/office/drawing/2014/main" id="{4535171B-4C7B-4AEA-94F1-E07CD8D07ED7}"/>
              </a:ext>
            </a:extLst>
          </p:cNvPr>
          <p:cNvSpPr txBox="1"/>
          <p:nvPr/>
        </p:nvSpPr>
        <p:spPr>
          <a:xfrm>
            <a:off x="3901129" y="3030525"/>
            <a:ext cx="3163956" cy="707886"/>
          </a:xfrm>
          <a:prstGeom prst="rect">
            <a:avLst/>
          </a:prstGeom>
          <a:noFill/>
        </p:spPr>
        <p:txBody>
          <a:bodyPr wrap="square" rtlCol="0" anchor="b">
            <a:spAutoFit/>
          </a:bodyPr>
          <a:lstStyle/>
          <a:p>
            <a:r>
              <a:rPr lang="en-GB" sz="4000" b="0" i="0" dirty="0">
                <a:solidFill>
                  <a:srgbClr val="374151"/>
                </a:solidFill>
                <a:effectLst/>
                <a:latin typeface="Cambria" panose="02040503050406030204" pitchFamily="18" charset="0"/>
              </a:rPr>
              <a:t>Employees</a:t>
            </a:r>
            <a:endParaRPr lang="en-US" altLang="ko-KR" sz="4000" dirty="0">
              <a:solidFill>
                <a:schemeClr val="bg1"/>
              </a:solidFill>
              <a:latin typeface="Cambria" panose="02040503050406030204" pitchFamily="18" charset="0"/>
            </a:endParaRPr>
          </a:p>
        </p:txBody>
      </p:sp>
      <p:sp>
        <p:nvSpPr>
          <p:cNvPr id="10" name="TextBox 9">
            <a:extLst>
              <a:ext uri="{FF2B5EF4-FFF2-40B4-BE49-F238E27FC236}">
                <a16:creationId xmlns:a16="http://schemas.microsoft.com/office/drawing/2014/main" id="{337C49E5-0F8A-4F38-AF36-DA9D83D9E5E6}"/>
              </a:ext>
            </a:extLst>
          </p:cNvPr>
          <p:cNvSpPr txBox="1"/>
          <p:nvPr/>
        </p:nvSpPr>
        <p:spPr>
          <a:xfrm>
            <a:off x="8180631" y="2992376"/>
            <a:ext cx="3245701" cy="707886"/>
          </a:xfrm>
          <a:prstGeom prst="rect">
            <a:avLst/>
          </a:prstGeom>
          <a:noFill/>
        </p:spPr>
        <p:txBody>
          <a:bodyPr wrap="square" rtlCol="0" anchor="b">
            <a:spAutoFit/>
          </a:bodyPr>
          <a:lstStyle/>
          <a:p>
            <a:r>
              <a:rPr lang="en-GB" sz="4000" b="0" i="0" dirty="0">
                <a:solidFill>
                  <a:srgbClr val="374151"/>
                </a:solidFill>
                <a:effectLst/>
                <a:latin typeface="Cambria" panose="02040503050406030204" pitchFamily="18" charset="0"/>
              </a:rPr>
              <a:t>Shareholders</a:t>
            </a:r>
            <a:endParaRPr lang="en-US" altLang="ko-KR" sz="4000" dirty="0">
              <a:solidFill>
                <a:schemeClr val="bg1"/>
              </a:solidFill>
              <a:latin typeface="Cambria" panose="02040503050406030204" pitchFamily="18" charset="0"/>
            </a:endParaRPr>
          </a:p>
        </p:txBody>
      </p:sp>
      <p:grpSp>
        <p:nvGrpSpPr>
          <p:cNvPr id="27" name="Group 26">
            <a:extLst>
              <a:ext uri="{FF2B5EF4-FFF2-40B4-BE49-F238E27FC236}">
                <a16:creationId xmlns:a16="http://schemas.microsoft.com/office/drawing/2014/main" id="{09739368-7D0A-46AE-BBDB-90B80C1B3292}"/>
              </a:ext>
            </a:extLst>
          </p:cNvPr>
          <p:cNvGrpSpPr/>
          <p:nvPr/>
        </p:nvGrpSpPr>
        <p:grpSpPr>
          <a:xfrm>
            <a:off x="505546" y="1877506"/>
            <a:ext cx="1044000" cy="1044000"/>
            <a:chOff x="1301394" y="1859000"/>
            <a:chExt cx="1044000" cy="1044000"/>
          </a:xfrm>
        </p:grpSpPr>
        <p:sp>
          <p:nvSpPr>
            <p:cNvPr id="13" name="타원 41">
              <a:extLst>
                <a:ext uri="{FF2B5EF4-FFF2-40B4-BE49-F238E27FC236}">
                  <a16:creationId xmlns:a16="http://schemas.microsoft.com/office/drawing/2014/main" id="{72FF3994-E38C-40BC-9B2D-8C84DCFCEB01}"/>
                </a:ext>
              </a:extLst>
            </p:cNvPr>
            <p:cNvSpPr/>
            <p:nvPr/>
          </p:nvSpPr>
          <p:spPr>
            <a:xfrm rot="10800000">
              <a:off x="1301394" y="1859000"/>
              <a:ext cx="1044000" cy="1044000"/>
            </a:xfrm>
            <a:prstGeom prst="ellipse">
              <a:avLst/>
            </a:prstGeom>
            <a:solidFill>
              <a:schemeClr val="accent1">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2" name="Oval 10">
              <a:extLst>
                <a:ext uri="{FF2B5EF4-FFF2-40B4-BE49-F238E27FC236}">
                  <a16:creationId xmlns:a16="http://schemas.microsoft.com/office/drawing/2014/main" id="{16CCA08B-8434-432E-9C57-079AB653A71B}"/>
                </a:ext>
              </a:extLst>
            </p:cNvPr>
            <p:cNvSpPr/>
            <p:nvPr/>
          </p:nvSpPr>
          <p:spPr>
            <a:xfrm rot="10800000">
              <a:off x="1385808" y="1943414"/>
              <a:ext cx="864000" cy="864000"/>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latin typeface="Cambria" panose="02040503050406030204" pitchFamily="18" charset="0"/>
              </a:endParaRPr>
            </a:p>
          </p:txBody>
        </p:sp>
      </p:grpSp>
      <p:sp>
        <p:nvSpPr>
          <p:cNvPr id="14" name="Oval 10">
            <a:extLst>
              <a:ext uri="{FF2B5EF4-FFF2-40B4-BE49-F238E27FC236}">
                <a16:creationId xmlns:a16="http://schemas.microsoft.com/office/drawing/2014/main" id="{EEE4009C-EC47-45F4-A146-CA84F1872AF5}"/>
              </a:ext>
            </a:extLst>
          </p:cNvPr>
          <p:cNvSpPr/>
          <p:nvPr/>
        </p:nvSpPr>
        <p:spPr>
          <a:xfrm rot="10800000">
            <a:off x="4872399" y="1956057"/>
            <a:ext cx="864000" cy="86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latin typeface="Cambria" panose="02040503050406030204" pitchFamily="18" charset="0"/>
            </a:endParaRPr>
          </a:p>
        </p:txBody>
      </p:sp>
      <p:sp>
        <p:nvSpPr>
          <p:cNvPr id="16" name="Oval 10">
            <a:extLst>
              <a:ext uri="{FF2B5EF4-FFF2-40B4-BE49-F238E27FC236}">
                <a16:creationId xmlns:a16="http://schemas.microsoft.com/office/drawing/2014/main" id="{DDDC3CAA-4765-401D-B4CF-E97D08824481}"/>
              </a:ext>
            </a:extLst>
          </p:cNvPr>
          <p:cNvSpPr/>
          <p:nvPr/>
        </p:nvSpPr>
        <p:spPr>
          <a:xfrm rot="10800000">
            <a:off x="8939482" y="1923531"/>
            <a:ext cx="864000" cy="864000"/>
          </a:xfrm>
          <a:prstGeom prst="ellipse">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latin typeface="Cambria" panose="02040503050406030204" pitchFamily="18" charset="0"/>
            </a:endParaRPr>
          </a:p>
        </p:txBody>
      </p:sp>
      <p:sp>
        <p:nvSpPr>
          <p:cNvPr id="23" name="Rounded Rectangle 5">
            <a:extLst>
              <a:ext uri="{FF2B5EF4-FFF2-40B4-BE49-F238E27FC236}">
                <a16:creationId xmlns:a16="http://schemas.microsoft.com/office/drawing/2014/main" id="{A241C8FE-0BB3-4358-B92A-D9530D4A6C8C}"/>
              </a:ext>
            </a:extLst>
          </p:cNvPr>
          <p:cNvSpPr/>
          <p:nvPr/>
        </p:nvSpPr>
        <p:spPr>
          <a:xfrm flipH="1">
            <a:off x="5077050" y="226959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24" name="Teardrop 1">
            <a:extLst>
              <a:ext uri="{FF2B5EF4-FFF2-40B4-BE49-F238E27FC236}">
                <a16:creationId xmlns:a16="http://schemas.microsoft.com/office/drawing/2014/main" id="{2B4B1170-786A-4DD9-B523-3010346890EC}"/>
              </a:ext>
            </a:extLst>
          </p:cNvPr>
          <p:cNvSpPr/>
          <p:nvPr/>
        </p:nvSpPr>
        <p:spPr>
          <a:xfrm rot="18805991">
            <a:off x="869445" y="220159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Cambria" panose="02040503050406030204" pitchFamily="18" charset="0"/>
            </a:endParaRPr>
          </a:p>
        </p:txBody>
      </p:sp>
      <p:sp>
        <p:nvSpPr>
          <p:cNvPr id="25" name="Rectangle 36">
            <a:extLst>
              <a:ext uri="{FF2B5EF4-FFF2-40B4-BE49-F238E27FC236}">
                <a16:creationId xmlns:a16="http://schemas.microsoft.com/office/drawing/2014/main" id="{8960D9AE-8245-4B74-A7F0-6FFE6153947E}"/>
              </a:ext>
            </a:extLst>
          </p:cNvPr>
          <p:cNvSpPr/>
          <p:nvPr/>
        </p:nvSpPr>
        <p:spPr>
          <a:xfrm>
            <a:off x="9176797" y="2209258"/>
            <a:ext cx="389370" cy="29254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Tree>
    <p:extLst>
      <p:ext uri="{BB962C8B-B14F-4D97-AF65-F5344CB8AC3E}">
        <p14:creationId xmlns:p14="http://schemas.microsoft.com/office/powerpoint/2010/main" val="74266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0" y="2931395"/>
            <a:ext cx="12192000" cy="995209"/>
          </a:xfrm>
          <a:prstGeom prst="rect">
            <a:avLst/>
          </a:prstGeom>
          <a:noFill/>
        </p:spPr>
        <p:txBody>
          <a:bodyPr wrap="square" rtlCol="0" anchor="ctr">
            <a:spAutoFit/>
          </a:bodyPr>
          <a:lstStyle/>
          <a:p>
            <a:pPr algn="ctr"/>
            <a:r>
              <a:rPr lang="en-US" altLang="ko-KR" sz="5867" dirty="0">
                <a:latin typeface="Cambria" panose="02040503050406030204" pitchFamily="18" charset="0"/>
                <a:cs typeface="Arial" pitchFamily="34" charset="0"/>
              </a:rPr>
              <a:t>Thank You</a:t>
            </a:r>
            <a:endParaRPr lang="ko-KR" altLang="en-US" sz="5867" dirty="0">
              <a:latin typeface="Cambria" panose="02040503050406030204" pitchFamily="18" charset="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C257A-1595-5940-BCC5-76054FECE4C7}"/>
              </a:ext>
            </a:extLst>
          </p:cNvPr>
          <p:cNvPicPr>
            <a:picLocks noChangeAspect="1"/>
          </p:cNvPicPr>
          <p:nvPr/>
        </p:nvPicPr>
        <p:blipFill>
          <a:blip r:embed="rId2"/>
          <a:stretch>
            <a:fillRect/>
          </a:stretch>
        </p:blipFill>
        <p:spPr>
          <a:xfrm>
            <a:off x="3484283" y="2680728"/>
            <a:ext cx="1564570" cy="1564570"/>
          </a:xfrm>
          <a:prstGeom prst="rect">
            <a:avLst/>
          </a:prstGeom>
        </p:spPr>
      </p:pic>
      <p:sp>
        <p:nvSpPr>
          <p:cNvPr id="3" name="TextBox 2">
            <a:extLst>
              <a:ext uri="{FF2B5EF4-FFF2-40B4-BE49-F238E27FC236}">
                <a16:creationId xmlns:a16="http://schemas.microsoft.com/office/drawing/2014/main" id="{796480F6-F92C-134A-8546-1FE7FD67E841}"/>
              </a:ext>
            </a:extLst>
          </p:cNvPr>
          <p:cNvSpPr txBox="1"/>
          <p:nvPr/>
        </p:nvSpPr>
        <p:spPr>
          <a:xfrm>
            <a:off x="1856490" y="4211285"/>
            <a:ext cx="4614597" cy="830997"/>
          </a:xfrm>
          <a:prstGeom prst="rect">
            <a:avLst/>
          </a:prstGeom>
          <a:noFill/>
        </p:spPr>
        <p:txBody>
          <a:bodyPr wrap="none" rtlCol="0">
            <a:spAutoFit/>
          </a:bodyPr>
          <a:lstStyle/>
          <a:p>
            <a:r>
              <a:rPr lang="en-GB" sz="2400" b="1" i="1" dirty="0">
                <a:solidFill>
                  <a:schemeClr val="bg1"/>
                </a:solidFill>
                <a:effectLst/>
                <a:latin typeface="Cambria" panose="02040503050406030204" pitchFamily="18" charset="0"/>
              </a:rPr>
              <a:t>Different types of organisations </a:t>
            </a:r>
            <a:endParaRPr lang="en-GB" sz="2400" b="1" dirty="0">
              <a:solidFill>
                <a:schemeClr val="bg1"/>
              </a:solidFill>
              <a:latin typeface="Cambria" panose="02040503050406030204" pitchFamily="18" charset="0"/>
            </a:endParaRPr>
          </a:p>
          <a:p>
            <a:endParaRPr lang="en-PK" sz="2400" b="1" dirty="0">
              <a:solidFill>
                <a:schemeClr val="bg1"/>
              </a:solidFill>
            </a:endParaRPr>
          </a:p>
        </p:txBody>
      </p:sp>
      <p:sp>
        <p:nvSpPr>
          <p:cNvPr id="4" name="TextBox 3">
            <a:extLst>
              <a:ext uri="{FF2B5EF4-FFF2-40B4-BE49-F238E27FC236}">
                <a16:creationId xmlns:a16="http://schemas.microsoft.com/office/drawing/2014/main" id="{6DF77929-6A07-E642-B880-F0C3D4A5E6CE}"/>
              </a:ext>
            </a:extLst>
          </p:cNvPr>
          <p:cNvSpPr txBox="1"/>
          <p:nvPr/>
        </p:nvSpPr>
        <p:spPr>
          <a:xfrm>
            <a:off x="6691745" y="4211285"/>
            <a:ext cx="4550476" cy="830997"/>
          </a:xfrm>
          <a:prstGeom prst="rect">
            <a:avLst/>
          </a:prstGeom>
          <a:noFill/>
        </p:spPr>
        <p:txBody>
          <a:bodyPr wrap="none" rtlCol="0">
            <a:spAutoFit/>
          </a:bodyPr>
          <a:lstStyle/>
          <a:p>
            <a:r>
              <a:rPr lang="en-GB" sz="2400" b="1" i="1" dirty="0">
                <a:solidFill>
                  <a:schemeClr val="bg1"/>
                </a:solidFill>
                <a:effectLst/>
                <a:latin typeface="Cambria" panose="02040503050406030204" pitchFamily="18" charset="0"/>
              </a:rPr>
              <a:t>Size and scope of organisations </a:t>
            </a:r>
            <a:endParaRPr lang="en-GB" sz="2400" b="1" dirty="0">
              <a:solidFill>
                <a:schemeClr val="bg1"/>
              </a:solidFill>
              <a:latin typeface="Cambria" panose="02040503050406030204" pitchFamily="18" charset="0"/>
            </a:endParaRPr>
          </a:p>
          <a:p>
            <a:endParaRPr lang="en-PK" sz="2400" b="1" dirty="0">
              <a:solidFill>
                <a:schemeClr val="bg1"/>
              </a:solidFill>
            </a:endParaRPr>
          </a:p>
        </p:txBody>
      </p:sp>
      <p:pic>
        <p:nvPicPr>
          <p:cNvPr id="5" name="Picture 4">
            <a:extLst>
              <a:ext uri="{FF2B5EF4-FFF2-40B4-BE49-F238E27FC236}">
                <a16:creationId xmlns:a16="http://schemas.microsoft.com/office/drawing/2014/main" id="{2995557E-EDBC-FF44-AC3E-D313DD4BDE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70" b="95435" l="4783" r="93804">
                        <a14:foregroundMark x1="4783" y1="57609" x2="4783" y2="57609"/>
                        <a14:foregroundMark x1="14239" y1="92935" x2="14239" y2="92935"/>
                        <a14:foregroundMark x1="20761" y1="92500" x2="20761" y2="92500"/>
                        <a14:foregroundMark x1="20870" y1="94130" x2="20870" y2="94130"/>
                        <a14:foregroundMark x1="15652" y1="95543" x2="15652" y2="95543"/>
                        <a14:foregroundMark x1="39674" y1="87717" x2="39674" y2="87717"/>
                        <a14:foregroundMark x1="76413" y1="42391" x2="76413" y2="42391"/>
                        <a14:foregroundMark x1="85109" y1="9239" x2="85109" y2="9239"/>
                        <a14:foregroundMark x1="75435" y1="5870" x2="75435" y2="5870"/>
                        <a14:foregroundMark x1="93804" y1="11522" x2="93804" y2="11522"/>
                      </a14:backgroundRemoval>
                    </a14:imgEffect>
                  </a14:imgLayer>
                </a14:imgProps>
              </a:ext>
            </a:extLst>
          </a:blip>
          <a:stretch>
            <a:fillRect/>
          </a:stretch>
        </p:blipFill>
        <p:spPr>
          <a:xfrm>
            <a:off x="7932910" y="2584370"/>
            <a:ext cx="1828186" cy="1757286"/>
          </a:xfrm>
          <a:prstGeom prst="rect">
            <a:avLst/>
          </a:prstGeom>
        </p:spPr>
      </p:pic>
      <p:sp>
        <p:nvSpPr>
          <p:cNvPr id="6" name="TextBox 5">
            <a:extLst>
              <a:ext uri="{FF2B5EF4-FFF2-40B4-BE49-F238E27FC236}">
                <a16:creationId xmlns:a16="http://schemas.microsoft.com/office/drawing/2014/main" id="{94D8985B-23BC-7441-BB22-27D3CDA67923}"/>
              </a:ext>
            </a:extLst>
          </p:cNvPr>
          <p:cNvSpPr txBox="1"/>
          <p:nvPr/>
        </p:nvSpPr>
        <p:spPr>
          <a:xfrm>
            <a:off x="4738254" y="1999595"/>
            <a:ext cx="3007746" cy="584775"/>
          </a:xfrm>
          <a:prstGeom prst="rect">
            <a:avLst/>
          </a:prstGeom>
          <a:noFill/>
        </p:spPr>
        <p:txBody>
          <a:bodyPr wrap="none" rtlCol="0">
            <a:spAutoFit/>
          </a:bodyPr>
          <a:lstStyle/>
          <a:p>
            <a:r>
              <a:rPr lang="en-PK" sz="3200" b="1" dirty="0">
                <a:latin typeface="Cambria" panose="02040503050406030204" pitchFamily="18" charset="0"/>
              </a:rPr>
              <a:t>KEY LEARNING</a:t>
            </a:r>
          </a:p>
        </p:txBody>
      </p:sp>
    </p:spTree>
    <p:extLst>
      <p:ext uri="{BB962C8B-B14F-4D97-AF65-F5344CB8AC3E}">
        <p14:creationId xmlns:p14="http://schemas.microsoft.com/office/powerpoint/2010/main" val="353636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58D76A-1A2F-4738-8A39-9F7471114FB7}"/>
              </a:ext>
            </a:extLst>
          </p:cNvPr>
          <p:cNvSpPr/>
          <p:nvPr/>
        </p:nvSpPr>
        <p:spPr>
          <a:xfrm>
            <a:off x="-5446" y="-15411"/>
            <a:ext cx="3739794" cy="6873411"/>
          </a:xfrm>
          <a:prstGeom prst="rect">
            <a:avLst/>
          </a:prstGeom>
          <a:gradFill flip="none" rotWithShape="1">
            <a:gsLst>
              <a:gs pos="67000">
                <a:schemeClr val="accent3">
                  <a:alpha val="70000"/>
                </a:schemeClr>
              </a:gs>
              <a:gs pos="33000">
                <a:schemeClr val="accent2">
                  <a:alpha val="40000"/>
                </a:schemeClr>
              </a:gs>
              <a:gs pos="0">
                <a:schemeClr val="accent1">
                  <a:alpha val="20000"/>
                </a:schemeClr>
              </a:gs>
              <a:gs pos="100000">
                <a:schemeClr val="accent5">
                  <a:lumMod val="100000"/>
                  <a:alpha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EC52BD-29F7-4776-9B4A-439BA261A8C0}"/>
              </a:ext>
            </a:extLst>
          </p:cNvPr>
          <p:cNvSpPr txBox="1"/>
          <p:nvPr/>
        </p:nvSpPr>
        <p:spPr>
          <a:xfrm>
            <a:off x="3734348" y="0"/>
            <a:ext cx="7301537" cy="1569660"/>
          </a:xfrm>
          <a:prstGeom prst="rect">
            <a:avLst/>
          </a:prstGeom>
          <a:noFill/>
        </p:spPr>
        <p:txBody>
          <a:bodyPr wrap="square" rtlCol="0">
            <a:spAutoFit/>
          </a:bodyPr>
          <a:lstStyle/>
          <a:p>
            <a:r>
              <a:rPr lang="en-GB" sz="2400" b="0" i="0" dirty="0">
                <a:solidFill>
                  <a:srgbClr val="374151"/>
                </a:solidFill>
                <a:effectLst/>
                <a:latin typeface="Cambria" panose="02040503050406030204" pitchFamily="18" charset="0"/>
              </a:rPr>
              <a:t>There are several types of organizations that exist, each with its own purpose, structure, and characteristics. Here are some common types of organizations:</a:t>
            </a:r>
            <a:endParaRPr lang="ko-KR" altLang="en-US" sz="2400" b="1" dirty="0">
              <a:solidFill>
                <a:schemeClr val="accent4"/>
              </a:solidFill>
              <a:latin typeface="Cambria" panose="02040503050406030204" pitchFamily="18" charset="0"/>
              <a:cs typeface="Arial" pitchFamily="34" charset="0"/>
            </a:endParaRPr>
          </a:p>
        </p:txBody>
      </p:sp>
      <p:sp>
        <p:nvSpPr>
          <p:cNvPr id="5" name="TextBox 4">
            <a:extLst>
              <a:ext uri="{FF2B5EF4-FFF2-40B4-BE49-F238E27FC236}">
                <a16:creationId xmlns:a16="http://schemas.microsoft.com/office/drawing/2014/main" id="{31BDF425-2BFA-4A72-9747-209FE999679D}"/>
              </a:ext>
            </a:extLst>
          </p:cNvPr>
          <p:cNvSpPr txBox="1"/>
          <p:nvPr/>
        </p:nvSpPr>
        <p:spPr>
          <a:xfrm>
            <a:off x="3734348" y="1585071"/>
            <a:ext cx="8374533" cy="5201424"/>
          </a:xfrm>
          <a:prstGeom prst="rect">
            <a:avLst/>
          </a:prstGeom>
          <a:noFill/>
        </p:spPr>
        <p:txBody>
          <a:bodyPr wrap="square" rtlCol="0">
            <a:spAutoFit/>
          </a:bodyPr>
          <a:lstStyle/>
          <a:p>
            <a:pPr algn="l">
              <a:buFont typeface="+mj-lt"/>
              <a:buAutoNum type="arabicPeriod"/>
            </a:pPr>
            <a:r>
              <a:rPr lang="en-GB" sz="2000" b="1" i="0" dirty="0">
                <a:solidFill>
                  <a:schemeClr val="accent1">
                    <a:lumMod val="75000"/>
                  </a:schemeClr>
                </a:solidFill>
                <a:effectLst/>
                <a:latin typeface="Cambria" panose="02040503050406030204" pitchFamily="18" charset="0"/>
              </a:rPr>
              <a:t>Sole proprietorship</a:t>
            </a:r>
            <a:r>
              <a:rPr lang="en-GB" sz="2000" b="0" i="0" dirty="0">
                <a:solidFill>
                  <a:srgbClr val="374151"/>
                </a:solidFill>
                <a:effectLst/>
                <a:latin typeface="Cambria" panose="02040503050406030204" pitchFamily="18" charset="0"/>
              </a:rPr>
              <a:t>: A sole proprietorship is a business owned and operated by a single individual. It is the simplest form of business organization and has no separate legal entity from its owner.</a:t>
            </a:r>
          </a:p>
          <a:p>
            <a:pPr algn="l">
              <a:buFont typeface="+mj-lt"/>
              <a:buAutoNum type="arabicPeriod"/>
            </a:pPr>
            <a:r>
              <a:rPr lang="en-GB" sz="2000" b="1" i="0" dirty="0">
                <a:solidFill>
                  <a:schemeClr val="accent2">
                    <a:lumMod val="50000"/>
                  </a:schemeClr>
                </a:solidFill>
                <a:effectLst/>
                <a:latin typeface="Cambria" panose="02040503050406030204" pitchFamily="18" charset="0"/>
              </a:rPr>
              <a:t>Partnership: </a:t>
            </a:r>
            <a:r>
              <a:rPr lang="en-GB" sz="2000" b="0" i="0" dirty="0">
                <a:solidFill>
                  <a:srgbClr val="374151"/>
                </a:solidFill>
                <a:effectLst/>
                <a:latin typeface="Cambria" panose="02040503050406030204" pitchFamily="18" charset="0"/>
              </a:rPr>
              <a:t>A partnership is a business owned by two or more people who share in the profits and losses of the business. Partnerships can be general partnerships or limited partnerships.</a:t>
            </a:r>
          </a:p>
          <a:p>
            <a:pPr algn="l">
              <a:buFont typeface="+mj-lt"/>
              <a:buAutoNum type="arabicPeriod"/>
            </a:pPr>
            <a:r>
              <a:rPr lang="en-GB" sz="2000" b="1" i="0" dirty="0">
                <a:solidFill>
                  <a:schemeClr val="tx2">
                    <a:lumMod val="50000"/>
                  </a:schemeClr>
                </a:solidFill>
                <a:effectLst/>
                <a:latin typeface="Cambria" panose="02040503050406030204" pitchFamily="18" charset="0"/>
              </a:rPr>
              <a:t>Corporation</a:t>
            </a:r>
            <a:r>
              <a:rPr lang="en-GB" sz="2000" b="0" i="0" dirty="0">
                <a:solidFill>
                  <a:srgbClr val="374151"/>
                </a:solidFill>
                <a:effectLst/>
                <a:latin typeface="Cambria" panose="02040503050406030204" pitchFamily="18" charset="0"/>
              </a:rPr>
              <a:t>: A corporation is a legal entity that is separate from its owners. It has its own legal rights and obligations and can enter into contracts, sue and be sued, and pay taxes.</a:t>
            </a:r>
          </a:p>
          <a:p>
            <a:pPr algn="l">
              <a:buFont typeface="+mj-lt"/>
              <a:buAutoNum type="arabicPeriod"/>
            </a:pPr>
            <a:r>
              <a:rPr lang="en-GB" sz="2000" b="1" i="0" dirty="0">
                <a:solidFill>
                  <a:schemeClr val="accent5">
                    <a:lumMod val="50000"/>
                  </a:schemeClr>
                </a:solidFill>
                <a:effectLst/>
                <a:latin typeface="Cambria" panose="02040503050406030204" pitchFamily="18" charset="0"/>
              </a:rPr>
              <a:t>Limited Liability Company (LLC): </a:t>
            </a:r>
            <a:r>
              <a:rPr lang="en-GB" sz="2000" b="0" i="0" dirty="0">
                <a:solidFill>
                  <a:srgbClr val="374151"/>
                </a:solidFill>
                <a:effectLst/>
                <a:latin typeface="Cambria" panose="02040503050406030204" pitchFamily="18" charset="0"/>
              </a:rPr>
              <a:t>An LLC is a hybrid business structure that combines the limited liability protection of a corporation with the tax benefits of a partnership.</a:t>
            </a:r>
          </a:p>
          <a:p>
            <a:pPr algn="l">
              <a:buFont typeface="+mj-lt"/>
              <a:buAutoNum type="arabicPeriod"/>
            </a:pPr>
            <a:r>
              <a:rPr lang="en-GB" sz="2000" b="1" i="0" dirty="0">
                <a:solidFill>
                  <a:schemeClr val="accent5">
                    <a:lumMod val="75000"/>
                  </a:schemeClr>
                </a:solidFill>
                <a:effectLst/>
                <a:latin typeface="Cambria" panose="02040503050406030204" pitchFamily="18" charset="0"/>
              </a:rPr>
              <a:t>Non-profit organization: </a:t>
            </a:r>
            <a:r>
              <a:rPr lang="en-GB" sz="2000" b="0" i="0" dirty="0">
                <a:solidFill>
                  <a:srgbClr val="374151"/>
                </a:solidFill>
                <a:effectLst/>
                <a:latin typeface="Cambria" panose="02040503050406030204" pitchFamily="18" charset="0"/>
              </a:rPr>
              <a:t>A non-profit organization is an organization that is formed for a charitable, educational, religious, or other purpose, rather than for profit. Non-profit organizations can include charities, foundations, and social welfare organizations.</a:t>
            </a:r>
          </a:p>
          <a:p>
            <a:endParaRPr lang="en-US" altLang="ko-KR"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5E7D1679-E35E-4D19-A019-644C30F61A32}"/>
              </a:ext>
            </a:extLst>
          </p:cNvPr>
          <p:cNvSpPr txBox="1"/>
          <p:nvPr/>
        </p:nvSpPr>
        <p:spPr>
          <a:xfrm>
            <a:off x="124692" y="0"/>
            <a:ext cx="3396372" cy="1661993"/>
          </a:xfrm>
          <a:prstGeom prst="rect">
            <a:avLst/>
          </a:prstGeom>
          <a:noFill/>
        </p:spPr>
        <p:txBody>
          <a:bodyPr wrap="square" lIns="36000" tIns="0" rIns="36000" bIns="0" rtlCol="0" anchor="ctr">
            <a:spAutoFit/>
          </a:bodyPr>
          <a:lstStyle/>
          <a:p>
            <a:r>
              <a:rPr lang="en-GB" sz="3600" b="1" dirty="0">
                <a:effectLst/>
                <a:latin typeface="Cambria" panose="02040503050406030204" pitchFamily="18" charset="0"/>
              </a:rPr>
              <a:t>Write different types of Organisations </a:t>
            </a:r>
            <a:endParaRPr lang="en-GB" sz="4800" b="1" dirty="0">
              <a:latin typeface="Cambria" panose="02040503050406030204" pitchFamily="18" charset="0"/>
            </a:endParaRPr>
          </a:p>
        </p:txBody>
      </p:sp>
      <p:sp>
        <p:nvSpPr>
          <p:cNvPr id="17" name="TextBox 16">
            <a:extLst>
              <a:ext uri="{FF2B5EF4-FFF2-40B4-BE49-F238E27FC236}">
                <a16:creationId xmlns:a16="http://schemas.microsoft.com/office/drawing/2014/main" id="{FB3CAF85-93B6-47A7-A0C4-379654C52DDF}"/>
              </a:ext>
            </a:extLst>
          </p:cNvPr>
          <p:cNvSpPr txBox="1"/>
          <p:nvPr/>
        </p:nvSpPr>
        <p:spPr>
          <a:xfrm>
            <a:off x="0" y="5923835"/>
            <a:ext cx="3739794" cy="584775"/>
          </a:xfrm>
          <a:prstGeom prst="rect">
            <a:avLst/>
          </a:prstGeom>
          <a:solidFill>
            <a:schemeClr val="bg1"/>
          </a:solidFill>
        </p:spPr>
        <p:txBody>
          <a:bodyPr wrap="square" rtlCol="0" anchor="ctr">
            <a:spAutoFit/>
          </a:bodyPr>
          <a:lstStyle/>
          <a:p>
            <a:pPr algn="dist"/>
            <a:endParaRPr lang="ko-KR" altLang="en-US" sz="3200" b="1" dirty="0">
              <a:solidFill>
                <a:schemeClr val="accent4"/>
              </a:solidFill>
              <a:cs typeface="Arial" pitchFamily="34" charset="0"/>
            </a:endParaRPr>
          </a:p>
        </p:txBody>
      </p:sp>
    </p:spTree>
    <p:extLst>
      <p:ext uri="{BB962C8B-B14F-4D97-AF65-F5344CB8AC3E}">
        <p14:creationId xmlns:p14="http://schemas.microsoft.com/office/powerpoint/2010/main" val="246575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DFE3C7E-8758-4EAA-8D55-71C391129664}"/>
              </a:ext>
            </a:extLst>
          </p:cNvPr>
          <p:cNvSpPr/>
          <p:nvPr/>
        </p:nvSpPr>
        <p:spPr>
          <a:xfrm>
            <a:off x="0" y="-4421"/>
            <a:ext cx="1219199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p:cNvSpPr txBox="1"/>
          <p:nvPr/>
        </p:nvSpPr>
        <p:spPr>
          <a:xfrm>
            <a:off x="107813" y="39895"/>
            <a:ext cx="11707197" cy="1323439"/>
          </a:xfrm>
          <a:prstGeom prst="rect">
            <a:avLst/>
          </a:prstGeom>
          <a:noFill/>
        </p:spPr>
        <p:txBody>
          <a:bodyPr wrap="square" rtlCol="0" anchor="ctr">
            <a:spAutoFit/>
          </a:bodyPr>
          <a:lstStyle/>
          <a:p>
            <a:r>
              <a:rPr lang="en-GB" sz="3200" b="0" i="0" dirty="0">
                <a:solidFill>
                  <a:srgbClr val="343541"/>
                </a:solidFill>
                <a:effectLst/>
                <a:latin typeface="Cambria" panose="02040503050406030204" pitchFamily="18" charset="0"/>
              </a:rPr>
              <a:t>Differences between for profit and not for Profit:</a:t>
            </a:r>
          </a:p>
          <a:p>
            <a:r>
              <a:rPr lang="en-GB" sz="2400" b="0" i="0" dirty="0">
                <a:solidFill>
                  <a:srgbClr val="374151"/>
                </a:solidFill>
                <a:effectLst/>
                <a:latin typeface="Cambria" panose="02040503050406030204" pitchFamily="18" charset="0"/>
              </a:rPr>
              <a:t>For-profit organizations and not-for-profit organizations differ in their primary purpose, governance, and funding. Here are some key differences</a:t>
            </a:r>
            <a:endParaRPr lang="ko-KR" altLang="en-US" sz="2400" dirty="0">
              <a:latin typeface="Cambria" panose="02040503050406030204" pitchFamily="18" charset="0"/>
              <a:cs typeface="Arial" pitchFamily="34" charset="0"/>
            </a:endParaRPr>
          </a:p>
        </p:txBody>
      </p:sp>
      <p:grpSp>
        <p:nvGrpSpPr>
          <p:cNvPr id="5" name="Group 4">
            <a:extLst>
              <a:ext uri="{FF2B5EF4-FFF2-40B4-BE49-F238E27FC236}">
                <a16:creationId xmlns:a16="http://schemas.microsoft.com/office/drawing/2014/main" id="{8E1A27BF-1099-4231-B085-2EEBB60E1960}"/>
              </a:ext>
            </a:extLst>
          </p:cNvPr>
          <p:cNvGrpSpPr/>
          <p:nvPr/>
        </p:nvGrpSpPr>
        <p:grpSpPr>
          <a:xfrm>
            <a:off x="-24861" y="1450491"/>
            <a:ext cx="11864733" cy="1386582"/>
            <a:chOff x="1063618" y="1731904"/>
            <a:chExt cx="11864733" cy="1386582"/>
          </a:xfrm>
        </p:grpSpPr>
        <p:grpSp>
          <p:nvGrpSpPr>
            <p:cNvPr id="4" name="Group 3">
              <a:extLst>
                <a:ext uri="{FF2B5EF4-FFF2-40B4-BE49-F238E27FC236}">
                  <a16:creationId xmlns:a16="http://schemas.microsoft.com/office/drawing/2014/main" id="{8E5E5475-7904-4404-9EE1-C0D975C30508}"/>
                </a:ext>
              </a:extLst>
            </p:cNvPr>
            <p:cNvGrpSpPr/>
            <p:nvPr/>
          </p:nvGrpSpPr>
          <p:grpSpPr>
            <a:xfrm>
              <a:off x="1999868" y="1731904"/>
              <a:ext cx="10928483" cy="1386582"/>
              <a:chOff x="1999868" y="1731904"/>
              <a:chExt cx="10928483" cy="1386582"/>
            </a:xfrm>
          </p:grpSpPr>
          <p:sp>
            <p:nvSpPr>
              <p:cNvPr id="8" name="TextBox 7"/>
              <p:cNvSpPr txBox="1"/>
              <p:nvPr/>
            </p:nvSpPr>
            <p:spPr>
              <a:xfrm>
                <a:off x="1999868" y="2195156"/>
                <a:ext cx="10928483" cy="923330"/>
              </a:xfrm>
              <a:prstGeom prst="rect">
                <a:avLst/>
              </a:prstGeom>
              <a:noFill/>
            </p:spPr>
            <p:txBody>
              <a:bodyPr wrap="square" rtlCol="0">
                <a:spAutoFit/>
              </a:bodyPr>
              <a:lstStyle/>
              <a:p>
                <a:r>
                  <a:rPr lang="en-GB" b="0" i="0" dirty="0">
                    <a:solidFill>
                      <a:srgbClr val="374151"/>
                    </a:solidFill>
                    <a:effectLst/>
                    <a:latin typeface="Söhne"/>
                  </a:rPr>
                  <a:t>The primary purpose of a for-profit organization is to make a profit for its owners or shareholders, while a not-for-profit organization's primary purpose is to serve a specific mission or cause, such as providing charitable or educational services</a:t>
                </a:r>
                <a:r>
                  <a:rPr lang="en-US" altLang="ko-KR" dirty="0">
                    <a:ea typeface="FZShuTi" pitchFamily="2" charset="-122"/>
                    <a:cs typeface="Arial" pitchFamily="34" charset="0"/>
                  </a:rPr>
                  <a:t>.</a:t>
                </a:r>
                <a:endParaRPr lang="en-US" altLang="ko-KR" dirty="0">
                  <a:cs typeface="Arial" pitchFamily="34" charset="0"/>
                </a:endParaRPr>
              </a:p>
            </p:txBody>
          </p:sp>
          <p:sp>
            <p:nvSpPr>
              <p:cNvPr id="9" name="TextBox 8"/>
              <p:cNvSpPr txBox="1"/>
              <p:nvPr/>
            </p:nvSpPr>
            <p:spPr>
              <a:xfrm>
                <a:off x="1999869" y="1731904"/>
                <a:ext cx="4507692" cy="523220"/>
              </a:xfrm>
              <a:prstGeom prst="rect">
                <a:avLst/>
              </a:prstGeom>
              <a:noFill/>
            </p:spPr>
            <p:txBody>
              <a:bodyPr wrap="square" lIns="108000" rIns="108000" rtlCol="0">
                <a:spAutoFit/>
              </a:bodyPr>
              <a:lstStyle/>
              <a:p>
                <a:r>
                  <a:rPr lang="en-GB" sz="2800" b="0" i="0" dirty="0">
                    <a:solidFill>
                      <a:srgbClr val="374151"/>
                    </a:solidFill>
                    <a:effectLst/>
                    <a:latin typeface="Cambria" panose="02040503050406030204" pitchFamily="18" charset="0"/>
                  </a:rPr>
                  <a:t>Purpose:</a:t>
                </a:r>
                <a:endParaRPr lang="ko-KR" altLang="en-US" sz="2700" b="1" dirty="0">
                  <a:latin typeface="Cambria" panose="02040503050406030204" pitchFamily="18" charset="0"/>
                  <a:cs typeface="Arial" pitchFamily="34" charset="0"/>
                </a:endParaRPr>
              </a:p>
            </p:txBody>
          </p:sp>
        </p:grpSp>
        <p:sp>
          <p:nvSpPr>
            <p:cNvPr id="7" name="TextBox 6"/>
            <p:cNvSpPr txBox="1"/>
            <p:nvPr/>
          </p:nvSpPr>
          <p:spPr>
            <a:xfrm>
              <a:off x="1063618" y="1732534"/>
              <a:ext cx="958096" cy="830997"/>
            </a:xfrm>
            <a:prstGeom prst="rect">
              <a:avLst/>
            </a:prstGeom>
            <a:noFill/>
          </p:spPr>
          <p:txBody>
            <a:bodyPr wrap="square" lIns="108000" rIns="108000" rtlCol="0">
              <a:spAutoFit/>
            </a:bodyPr>
            <a:lstStyle/>
            <a:p>
              <a:pPr algn="ctr"/>
              <a:r>
                <a:rPr lang="en-US" altLang="ko-KR" sz="4800" b="1" dirty="0">
                  <a:cs typeface="Arial" pitchFamily="34" charset="0"/>
                </a:rPr>
                <a:t>01</a:t>
              </a:r>
              <a:endParaRPr lang="ko-KR" altLang="en-US" sz="4800" b="1" dirty="0">
                <a:cs typeface="Arial" pitchFamily="34" charset="0"/>
              </a:endParaRPr>
            </a:p>
          </p:txBody>
        </p:sp>
      </p:grpSp>
      <p:grpSp>
        <p:nvGrpSpPr>
          <p:cNvPr id="10" name="Group 9">
            <a:extLst>
              <a:ext uri="{FF2B5EF4-FFF2-40B4-BE49-F238E27FC236}">
                <a16:creationId xmlns:a16="http://schemas.microsoft.com/office/drawing/2014/main" id="{777C7C5D-DF37-421D-85EF-D91DC28FF2C5}"/>
              </a:ext>
            </a:extLst>
          </p:cNvPr>
          <p:cNvGrpSpPr/>
          <p:nvPr/>
        </p:nvGrpSpPr>
        <p:grpSpPr>
          <a:xfrm>
            <a:off x="-71572" y="3056886"/>
            <a:ext cx="11778662" cy="1774186"/>
            <a:chOff x="1060243" y="1887604"/>
            <a:chExt cx="11778662" cy="1774186"/>
          </a:xfrm>
        </p:grpSpPr>
        <p:grpSp>
          <p:nvGrpSpPr>
            <p:cNvPr id="11" name="Group 10">
              <a:extLst>
                <a:ext uri="{FF2B5EF4-FFF2-40B4-BE49-F238E27FC236}">
                  <a16:creationId xmlns:a16="http://schemas.microsoft.com/office/drawing/2014/main" id="{A8B5DD05-D683-429A-A6B7-50D4355F603E}"/>
                </a:ext>
              </a:extLst>
            </p:cNvPr>
            <p:cNvGrpSpPr/>
            <p:nvPr/>
          </p:nvGrpSpPr>
          <p:grpSpPr>
            <a:xfrm>
              <a:off x="2018338" y="1959067"/>
              <a:ext cx="10820567" cy="1702723"/>
              <a:chOff x="2018338" y="1959067"/>
              <a:chExt cx="10820567" cy="1702723"/>
            </a:xfrm>
          </p:grpSpPr>
          <p:sp>
            <p:nvSpPr>
              <p:cNvPr id="13" name="TextBox 12">
                <a:extLst>
                  <a:ext uri="{FF2B5EF4-FFF2-40B4-BE49-F238E27FC236}">
                    <a16:creationId xmlns:a16="http://schemas.microsoft.com/office/drawing/2014/main" id="{A16FAAE6-5486-4FE8-8D02-50C769003FD1}"/>
                  </a:ext>
                </a:extLst>
              </p:cNvPr>
              <p:cNvSpPr txBox="1"/>
              <p:nvPr/>
            </p:nvSpPr>
            <p:spPr>
              <a:xfrm>
                <a:off x="2036811" y="2461461"/>
                <a:ext cx="10802094" cy="1200329"/>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For-profit organizations are typically governed by a board of directors or shareholders, who are responsible for making decisions about the company's operations and financial direction. Not-for-profit organizations are governed by a board of directors or trustees, who are responsible for overseeing the organization's mission and ensuring it is fulfilling its charitable purpose.</a:t>
                </a:r>
                <a:endParaRPr lang="en-US" altLang="ko-KR" dirty="0">
                  <a:latin typeface="Cambria" panose="02040503050406030204" pitchFamily="18" charset="0"/>
                  <a:cs typeface="Arial" pitchFamily="34" charset="0"/>
                </a:endParaRPr>
              </a:p>
            </p:txBody>
          </p:sp>
          <p:sp>
            <p:nvSpPr>
              <p:cNvPr id="14" name="TextBox 13">
                <a:extLst>
                  <a:ext uri="{FF2B5EF4-FFF2-40B4-BE49-F238E27FC236}">
                    <a16:creationId xmlns:a16="http://schemas.microsoft.com/office/drawing/2014/main" id="{DFCF020E-F563-4A38-B75A-4F379805BB78}"/>
                  </a:ext>
                </a:extLst>
              </p:cNvPr>
              <p:cNvSpPr txBox="1"/>
              <p:nvPr/>
            </p:nvSpPr>
            <p:spPr>
              <a:xfrm>
                <a:off x="2018338" y="1959067"/>
                <a:ext cx="4507692" cy="523220"/>
              </a:xfrm>
              <a:prstGeom prst="rect">
                <a:avLst/>
              </a:prstGeom>
              <a:noFill/>
            </p:spPr>
            <p:txBody>
              <a:bodyPr wrap="square" lIns="108000" rIns="108000" rtlCol="0">
                <a:spAutoFit/>
              </a:bodyPr>
              <a:lstStyle/>
              <a:p>
                <a:r>
                  <a:rPr lang="en-GB" sz="2800" b="0" i="0" dirty="0">
                    <a:solidFill>
                      <a:srgbClr val="374151"/>
                    </a:solidFill>
                    <a:effectLst/>
                    <a:latin typeface="Cambria" panose="02040503050406030204" pitchFamily="18" charset="0"/>
                  </a:rPr>
                  <a:t>Governance</a:t>
                </a:r>
                <a:endParaRPr lang="ko-KR" altLang="en-US" sz="2700" b="1" dirty="0">
                  <a:latin typeface="Cambria" panose="02040503050406030204" pitchFamily="18" charset="0"/>
                  <a:cs typeface="Arial" pitchFamily="34" charset="0"/>
                </a:endParaRPr>
              </a:p>
            </p:txBody>
          </p:sp>
        </p:grpSp>
        <p:sp>
          <p:nvSpPr>
            <p:cNvPr id="12" name="TextBox 11">
              <a:extLst>
                <a:ext uri="{FF2B5EF4-FFF2-40B4-BE49-F238E27FC236}">
                  <a16:creationId xmlns:a16="http://schemas.microsoft.com/office/drawing/2014/main" id="{FB15C5F3-46BC-42F5-8C0C-91D1D7B9B8F1}"/>
                </a:ext>
              </a:extLst>
            </p:cNvPr>
            <p:cNvSpPr txBox="1"/>
            <p:nvPr/>
          </p:nvSpPr>
          <p:spPr>
            <a:xfrm>
              <a:off x="1060243" y="1887604"/>
              <a:ext cx="958096" cy="830997"/>
            </a:xfrm>
            <a:prstGeom prst="rect">
              <a:avLst/>
            </a:prstGeom>
            <a:noFill/>
          </p:spPr>
          <p:txBody>
            <a:bodyPr wrap="square" lIns="108000" rIns="108000" rtlCol="0">
              <a:spAutoFit/>
            </a:bodyPr>
            <a:lstStyle/>
            <a:p>
              <a:pPr algn="ctr"/>
              <a:r>
                <a:rPr lang="en-US" altLang="ko-KR" sz="4800" b="1" dirty="0">
                  <a:cs typeface="Arial" pitchFamily="34" charset="0"/>
                </a:rPr>
                <a:t>02</a:t>
              </a:r>
              <a:endParaRPr lang="ko-KR" altLang="en-US" sz="4800" b="1" dirty="0">
                <a:cs typeface="Arial" pitchFamily="34" charset="0"/>
              </a:endParaRPr>
            </a:p>
          </p:txBody>
        </p:sp>
      </p:grpSp>
      <p:grpSp>
        <p:nvGrpSpPr>
          <p:cNvPr id="15" name="Group 14">
            <a:extLst>
              <a:ext uri="{FF2B5EF4-FFF2-40B4-BE49-F238E27FC236}">
                <a16:creationId xmlns:a16="http://schemas.microsoft.com/office/drawing/2014/main" id="{C57A9AEF-E5BB-4E71-B9DE-59D591451261}"/>
              </a:ext>
            </a:extLst>
          </p:cNvPr>
          <p:cNvGrpSpPr/>
          <p:nvPr/>
        </p:nvGrpSpPr>
        <p:grpSpPr>
          <a:xfrm>
            <a:off x="-107356" y="5155019"/>
            <a:ext cx="11886581" cy="1524895"/>
            <a:chOff x="1097186" y="2757906"/>
            <a:chExt cx="11886581" cy="1524895"/>
          </a:xfrm>
        </p:grpSpPr>
        <p:grpSp>
          <p:nvGrpSpPr>
            <p:cNvPr id="16" name="Group 15">
              <a:extLst>
                <a:ext uri="{FF2B5EF4-FFF2-40B4-BE49-F238E27FC236}">
                  <a16:creationId xmlns:a16="http://schemas.microsoft.com/office/drawing/2014/main" id="{035FBA5F-3519-46CE-AF64-77BFFA85AD8A}"/>
                </a:ext>
              </a:extLst>
            </p:cNvPr>
            <p:cNvGrpSpPr/>
            <p:nvPr/>
          </p:nvGrpSpPr>
          <p:grpSpPr>
            <a:xfrm>
              <a:off x="2046046" y="2877947"/>
              <a:ext cx="10937721" cy="1404854"/>
              <a:chOff x="2046046" y="2877947"/>
              <a:chExt cx="10937721" cy="1404854"/>
            </a:xfrm>
          </p:grpSpPr>
          <p:sp>
            <p:nvSpPr>
              <p:cNvPr id="18" name="TextBox 17">
                <a:extLst>
                  <a:ext uri="{FF2B5EF4-FFF2-40B4-BE49-F238E27FC236}">
                    <a16:creationId xmlns:a16="http://schemas.microsoft.com/office/drawing/2014/main" id="{69CE16B8-342D-492B-B84E-83C67A5098AC}"/>
                  </a:ext>
                </a:extLst>
              </p:cNvPr>
              <p:cNvSpPr txBox="1"/>
              <p:nvPr/>
            </p:nvSpPr>
            <p:spPr>
              <a:xfrm>
                <a:off x="2046046" y="3359471"/>
                <a:ext cx="10937721" cy="923330"/>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For-profit organizations raise money through sales of goods and services, investments, and other revenue-generating activities. Not-for-profit organizations rely on donations, grants, and other forms of fundraising to support their mission and activities.</a:t>
                </a:r>
                <a:endParaRPr lang="en-US" altLang="ko-KR" dirty="0">
                  <a:latin typeface="Cambria" panose="02040503050406030204" pitchFamily="18" charset="0"/>
                  <a:cs typeface="Arial" pitchFamily="34" charset="0"/>
                </a:endParaRPr>
              </a:p>
            </p:txBody>
          </p:sp>
          <p:sp>
            <p:nvSpPr>
              <p:cNvPr id="19" name="TextBox 18">
                <a:extLst>
                  <a:ext uri="{FF2B5EF4-FFF2-40B4-BE49-F238E27FC236}">
                    <a16:creationId xmlns:a16="http://schemas.microsoft.com/office/drawing/2014/main" id="{E1EC4BBA-83AC-4B69-8462-790FF94AC1F6}"/>
                  </a:ext>
                </a:extLst>
              </p:cNvPr>
              <p:cNvSpPr txBox="1"/>
              <p:nvPr/>
            </p:nvSpPr>
            <p:spPr>
              <a:xfrm>
                <a:off x="2055282" y="2877947"/>
                <a:ext cx="4507692" cy="523220"/>
              </a:xfrm>
              <a:prstGeom prst="rect">
                <a:avLst/>
              </a:prstGeom>
              <a:noFill/>
            </p:spPr>
            <p:txBody>
              <a:bodyPr wrap="square" lIns="108000" rIns="108000" rtlCol="0">
                <a:spAutoFit/>
              </a:bodyPr>
              <a:lstStyle/>
              <a:p>
                <a:r>
                  <a:rPr lang="en-GB" sz="2800" b="0" i="0" dirty="0">
                    <a:solidFill>
                      <a:srgbClr val="374151"/>
                    </a:solidFill>
                    <a:effectLst/>
                    <a:latin typeface="Cambria" panose="02040503050406030204" pitchFamily="18" charset="0"/>
                  </a:rPr>
                  <a:t>Funding</a:t>
                </a:r>
                <a:endParaRPr lang="ko-KR" altLang="en-US" sz="2700" b="1" dirty="0">
                  <a:latin typeface="Cambria" panose="02040503050406030204" pitchFamily="18" charset="0"/>
                  <a:cs typeface="Arial" pitchFamily="34" charset="0"/>
                </a:endParaRPr>
              </a:p>
            </p:txBody>
          </p:sp>
        </p:grpSp>
        <p:sp>
          <p:nvSpPr>
            <p:cNvPr id="17" name="TextBox 16">
              <a:extLst>
                <a:ext uri="{FF2B5EF4-FFF2-40B4-BE49-F238E27FC236}">
                  <a16:creationId xmlns:a16="http://schemas.microsoft.com/office/drawing/2014/main" id="{850AE37B-26E9-4EEE-989E-B727A9446C72}"/>
                </a:ext>
              </a:extLst>
            </p:cNvPr>
            <p:cNvSpPr txBox="1"/>
            <p:nvPr/>
          </p:nvSpPr>
          <p:spPr>
            <a:xfrm>
              <a:off x="1097186" y="2757906"/>
              <a:ext cx="958096" cy="830997"/>
            </a:xfrm>
            <a:prstGeom prst="rect">
              <a:avLst/>
            </a:prstGeom>
            <a:noFill/>
          </p:spPr>
          <p:txBody>
            <a:bodyPr wrap="square" lIns="108000" rIns="108000" rtlCol="0">
              <a:spAutoFit/>
            </a:bodyPr>
            <a:lstStyle/>
            <a:p>
              <a:pPr algn="ctr"/>
              <a:r>
                <a:rPr lang="en-US" altLang="ko-KR" sz="4800" b="1" dirty="0">
                  <a:cs typeface="Arial" pitchFamily="34" charset="0"/>
                </a:rPr>
                <a:t>03</a:t>
              </a:r>
              <a:endParaRPr lang="ko-KR" altLang="en-US" sz="4800" b="1" dirty="0">
                <a:cs typeface="Arial" pitchFamily="34" charset="0"/>
              </a:endParaRPr>
            </a:p>
          </p:txBody>
        </p:sp>
      </p:grpSp>
      <p:grpSp>
        <p:nvGrpSpPr>
          <p:cNvPr id="26" name="Group 25">
            <a:extLst>
              <a:ext uri="{FF2B5EF4-FFF2-40B4-BE49-F238E27FC236}">
                <a16:creationId xmlns:a16="http://schemas.microsoft.com/office/drawing/2014/main" id="{2A7CA9C8-FDF5-4E96-A012-E8E524C9AF6B}"/>
              </a:ext>
            </a:extLst>
          </p:cNvPr>
          <p:cNvGrpSpPr/>
          <p:nvPr/>
        </p:nvGrpSpPr>
        <p:grpSpPr>
          <a:xfrm rot="5400000">
            <a:off x="8574504" y="3240508"/>
            <a:ext cx="6858001" cy="376988"/>
            <a:chOff x="4379494" y="697832"/>
            <a:chExt cx="2586787" cy="168442"/>
          </a:xfrm>
        </p:grpSpPr>
        <p:sp>
          <p:nvSpPr>
            <p:cNvPr id="27" name="Rectangle 26">
              <a:extLst>
                <a:ext uri="{FF2B5EF4-FFF2-40B4-BE49-F238E27FC236}">
                  <a16:creationId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a:extLst>
                <a:ext uri="{FF2B5EF4-FFF2-40B4-BE49-F238E27FC236}">
                  <a16:creationId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a:extLst>
                <a:ext uri="{FF2B5EF4-FFF2-40B4-BE49-F238E27FC236}">
                  <a16:creationId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a:extLst>
                <a:ext uri="{FF2B5EF4-FFF2-40B4-BE49-F238E27FC236}">
                  <a16:creationId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53406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3">
            <a:extLst>
              <a:ext uri="{FF2B5EF4-FFF2-40B4-BE49-F238E27FC236}">
                <a16:creationId xmlns:a16="http://schemas.microsoft.com/office/drawing/2014/main" id="{E2B604B2-7D82-438C-932C-347EC1825B5C}"/>
              </a:ext>
            </a:extLst>
          </p:cNvPr>
          <p:cNvSpPr txBox="1">
            <a:spLocks/>
          </p:cNvSpPr>
          <p:nvPr/>
        </p:nvSpPr>
        <p:spPr>
          <a:xfrm>
            <a:off x="919573" y="4747270"/>
            <a:ext cx="5176427"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ko-KR" altLang="en-US" b="1" dirty="0">
              <a:solidFill>
                <a:schemeClr val="bg1"/>
              </a:solidFill>
            </a:endParaRPr>
          </a:p>
        </p:txBody>
      </p:sp>
      <p:sp>
        <p:nvSpPr>
          <p:cNvPr id="11" name="직사각형 5">
            <a:extLst>
              <a:ext uri="{FF2B5EF4-FFF2-40B4-BE49-F238E27FC236}">
                <a16:creationId xmlns:a16="http://schemas.microsoft.com/office/drawing/2014/main" id="{10218D52-5D31-494A-B7E5-E82B35C64339}"/>
              </a:ext>
            </a:extLst>
          </p:cNvPr>
          <p:cNvSpPr/>
          <p:nvPr/>
        </p:nvSpPr>
        <p:spPr>
          <a:xfrm>
            <a:off x="1389487" y="1886463"/>
            <a:ext cx="10366961" cy="2308324"/>
          </a:xfrm>
          <a:prstGeom prst="rect">
            <a:avLst/>
          </a:prstGeom>
        </p:spPr>
        <p:txBody>
          <a:bodyPr wrap="square">
            <a:spAutoFit/>
          </a:bodyPr>
          <a:lstStyle/>
          <a:p>
            <a:r>
              <a:rPr lang="en-GB" sz="2400" b="0" i="0" dirty="0">
                <a:solidFill>
                  <a:srgbClr val="374151"/>
                </a:solidFill>
                <a:effectLst/>
                <a:latin typeface="Cambria" panose="02040503050406030204" pitchFamily="18" charset="0"/>
              </a:rPr>
              <a:t>Non-government organizations (NGOs) are a type of not-for-profit organization that operates independently of any government. Unlike government agencies, NGOs are not part of the government and are not funded by the government. NGOs are typically formed to address a specific social, environmental, or humanitarian issue, and they may work at the local, national, or international level</a:t>
            </a:r>
            <a:endParaRPr lang="ko-KR" altLang="en-US" sz="2400" dirty="0">
              <a:solidFill>
                <a:schemeClr val="tx1">
                  <a:lumMod val="75000"/>
                  <a:lumOff val="25000"/>
                </a:schemeClr>
              </a:solidFill>
              <a:latin typeface="Cambria" panose="02040503050406030204" pitchFamily="18" charset="0"/>
            </a:endParaRPr>
          </a:p>
        </p:txBody>
      </p:sp>
      <p:sp>
        <p:nvSpPr>
          <p:cNvPr id="7" name="Freeform: Shape 6">
            <a:extLst>
              <a:ext uri="{FF2B5EF4-FFF2-40B4-BE49-F238E27FC236}">
                <a16:creationId xmlns:a16="http://schemas.microsoft.com/office/drawing/2014/main" id="{BFFCECBE-EB5E-4F38-9500-1D23F571BD0A}"/>
              </a:ext>
            </a:extLst>
          </p:cNvPr>
          <p:cNvSpPr/>
          <p:nvPr/>
        </p:nvSpPr>
        <p:spPr>
          <a:xfrm>
            <a:off x="762876" y="1531201"/>
            <a:ext cx="626611" cy="579529"/>
          </a:xfrm>
          <a:custGeom>
            <a:avLst/>
            <a:gdLst/>
            <a:ahLst/>
            <a:cxnLst/>
            <a:rect l="l" t="t" r="r" b="b"/>
            <a:pathLst>
              <a:path w="152069" h="140643">
                <a:moveTo>
                  <a:pt x="139177" y="0"/>
                </a:moveTo>
                <a:lnTo>
                  <a:pt x="152069" y="20510"/>
                </a:lnTo>
                <a:cubicBezTo>
                  <a:pt x="141326" y="25003"/>
                  <a:pt x="133415" y="31693"/>
                  <a:pt x="128336" y="40581"/>
                </a:cubicBezTo>
                <a:cubicBezTo>
                  <a:pt x="123257" y="49469"/>
                  <a:pt x="120425" y="62410"/>
                  <a:pt x="119839" y="79404"/>
                </a:cubicBezTo>
                <a:lnTo>
                  <a:pt x="147381" y="79404"/>
                </a:lnTo>
                <a:lnTo>
                  <a:pt x="147381" y="140643"/>
                </a:lnTo>
                <a:lnTo>
                  <a:pt x="90831" y="140643"/>
                </a:lnTo>
                <a:lnTo>
                  <a:pt x="90831" y="92297"/>
                </a:lnTo>
                <a:cubicBezTo>
                  <a:pt x="90831" y="66122"/>
                  <a:pt x="93957" y="47174"/>
                  <a:pt x="100207" y="35454"/>
                </a:cubicBezTo>
                <a:cubicBezTo>
                  <a:pt x="108412" y="19827"/>
                  <a:pt x="121401" y="8009"/>
                  <a:pt x="139177" y="0"/>
                </a:cubicBezTo>
                <a:close/>
                <a:moveTo>
                  <a:pt x="48345" y="0"/>
                </a:moveTo>
                <a:lnTo>
                  <a:pt x="61238" y="20510"/>
                </a:lnTo>
                <a:cubicBezTo>
                  <a:pt x="50494" y="25003"/>
                  <a:pt x="42583" y="31693"/>
                  <a:pt x="37504" y="40581"/>
                </a:cubicBezTo>
                <a:cubicBezTo>
                  <a:pt x="32425" y="49469"/>
                  <a:pt x="29593" y="62410"/>
                  <a:pt x="29007" y="79404"/>
                </a:cubicBezTo>
                <a:lnTo>
                  <a:pt x="56550" y="79404"/>
                </a:lnTo>
                <a:lnTo>
                  <a:pt x="56550" y="140643"/>
                </a:lnTo>
                <a:lnTo>
                  <a:pt x="0" y="140643"/>
                </a:lnTo>
                <a:lnTo>
                  <a:pt x="0" y="92297"/>
                </a:lnTo>
                <a:cubicBezTo>
                  <a:pt x="0" y="66122"/>
                  <a:pt x="3125" y="47174"/>
                  <a:pt x="9376" y="35454"/>
                </a:cubicBezTo>
                <a:cubicBezTo>
                  <a:pt x="17580" y="19827"/>
                  <a:pt x="30570" y="8009"/>
                  <a:pt x="483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0FB5F9-DA53-5E4C-8816-C9216AF38EAE}"/>
              </a:ext>
            </a:extLst>
          </p:cNvPr>
          <p:cNvSpPr txBox="1"/>
          <p:nvPr/>
        </p:nvSpPr>
        <p:spPr>
          <a:xfrm>
            <a:off x="2230583" y="239794"/>
            <a:ext cx="6970754" cy="584775"/>
          </a:xfrm>
          <a:prstGeom prst="rect">
            <a:avLst/>
          </a:prstGeom>
          <a:noFill/>
        </p:spPr>
        <p:txBody>
          <a:bodyPr wrap="none" rtlCol="0">
            <a:spAutoFit/>
          </a:bodyPr>
          <a:lstStyle/>
          <a:p>
            <a:r>
              <a:rPr lang="en-GB" sz="3200" dirty="0">
                <a:solidFill>
                  <a:srgbClr val="343541"/>
                </a:solidFill>
                <a:latin typeface="Cambria" panose="02040503050406030204" pitchFamily="18" charset="0"/>
              </a:rPr>
              <a:t>N</a:t>
            </a:r>
            <a:r>
              <a:rPr lang="en-GB" sz="3200" b="0" i="0" dirty="0">
                <a:solidFill>
                  <a:srgbClr val="343541"/>
                </a:solidFill>
                <a:effectLst/>
                <a:latin typeface="Cambria" panose="02040503050406030204" pitchFamily="18" charset="0"/>
              </a:rPr>
              <a:t>on-government organisations (NGOs)</a:t>
            </a:r>
            <a:endParaRPr lang="en-PK" sz="3200" dirty="0">
              <a:latin typeface="Cambria" panose="02040503050406030204" pitchFamily="18" charset="0"/>
            </a:endParaRPr>
          </a:p>
        </p:txBody>
      </p:sp>
      <p:pic>
        <p:nvPicPr>
          <p:cNvPr id="4" name="Picture 3">
            <a:extLst>
              <a:ext uri="{FF2B5EF4-FFF2-40B4-BE49-F238E27FC236}">
                <a16:creationId xmlns:a16="http://schemas.microsoft.com/office/drawing/2014/main" id="{E41C7F4C-1A42-CC43-98D2-9ACEF6944D3A}"/>
              </a:ext>
            </a:extLst>
          </p:cNvPr>
          <p:cNvPicPr>
            <a:picLocks noChangeAspect="1"/>
          </p:cNvPicPr>
          <p:nvPr/>
        </p:nvPicPr>
        <p:blipFill rotWithShape="1">
          <a:blip r:embed="rId2">
            <a:alphaModFix amt="50000"/>
          </a:blip>
          <a:srcRect b="4780"/>
          <a:stretch/>
        </p:blipFill>
        <p:spPr>
          <a:xfrm>
            <a:off x="6219897" y="2438400"/>
            <a:ext cx="5905662" cy="4419600"/>
          </a:xfrm>
          <a:prstGeom prst="rect">
            <a:avLst/>
          </a:prstGeom>
        </p:spPr>
      </p:pic>
    </p:spTree>
    <p:extLst>
      <p:ext uri="{BB962C8B-B14F-4D97-AF65-F5344CB8AC3E}">
        <p14:creationId xmlns:p14="http://schemas.microsoft.com/office/powerpoint/2010/main" val="321015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6D4ABD-0085-490A-A641-633837B7D1BE}"/>
              </a:ext>
            </a:extLst>
          </p:cNvPr>
          <p:cNvSpPr/>
          <p:nvPr/>
        </p:nvSpPr>
        <p:spPr>
          <a:xfrm>
            <a:off x="2867891" y="0"/>
            <a:ext cx="893724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a:extLst>
              <a:ext uri="{FF2B5EF4-FFF2-40B4-BE49-F238E27FC236}">
                <a16:creationId xmlns:a16="http://schemas.microsoft.com/office/drawing/2014/main" id="{F87E07B7-EBCD-47F5-8498-A769B04E8827}"/>
              </a:ext>
            </a:extLst>
          </p:cNvPr>
          <p:cNvSpPr/>
          <p:nvPr/>
        </p:nvSpPr>
        <p:spPr>
          <a:xfrm>
            <a:off x="2874592" y="1907865"/>
            <a:ext cx="8930542" cy="115399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0" dirty="0">
                <a:solidFill>
                  <a:srgbClr val="374151"/>
                </a:solidFill>
                <a:effectLst/>
                <a:latin typeface="Cambria" panose="02040503050406030204" pitchFamily="18" charset="0"/>
              </a:rPr>
              <a:t>Independence</a:t>
            </a:r>
            <a:r>
              <a:rPr lang="en-GB" b="0" i="0" dirty="0">
                <a:solidFill>
                  <a:srgbClr val="374151"/>
                </a:solidFill>
                <a:effectLst/>
                <a:latin typeface="Söhne"/>
              </a:rPr>
              <a:t>: </a:t>
            </a:r>
            <a:r>
              <a:rPr lang="en-GB" b="0" i="0" dirty="0">
                <a:solidFill>
                  <a:srgbClr val="374151"/>
                </a:solidFill>
                <a:effectLst/>
                <a:latin typeface="Cambria" panose="02040503050406030204" pitchFamily="18" charset="0"/>
              </a:rPr>
              <a:t>NGOs operate independently of the government and are not subject to government control or regulation. Government agencies, on the other hand, are part of the government and are subject to government oversight and regulation.</a:t>
            </a:r>
            <a:endParaRPr lang="en-US" dirty="0">
              <a:latin typeface="Cambria" panose="02040503050406030204" pitchFamily="18" charset="0"/>
            </a:endParaRPr>
          </a:p>
        </p:txBody>
      </p:sp>
      <p:sp>
        <p:nvSpPr>
          <p:cNvPr id="4" name="Rectangle 3">
            <a:extLst>
              <a:ext uri="{FF2B5EF4-FFF2-40B4-BE49-F238E27FC236}">
                <a16:creationId xmlns:a16="http://schemas.microsoft.com/office/drawing/2014/main" id="{287A8E21-5482-44D0-ABEB-1AE21D7738AB}"/>
              </a:ext>
            </a:extLst>
          </p:cNvPr>
          <p:cNvSpPr/>
          <p:nvPr/>
        </p:nvSpPr>
        <p:spPr>
          <a:xfrm>
            <a:off x="2867891" y="3251047"/>
            <a:ext cx="8937243" cy="92685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0" dirty="0">
                <a:solidFill>
                  <a:srgbClr val="374151"/>
                </a:solidFill>
                <a:effectLst/>
                <a:latin typeface="Cambria" panose="02040503050406030204" pitchFamily="18" charset="0"/>
              </a:rPr>
              <a:t>Funding: </a:t>
            </a:r>
            <a:r>
              <a:rPr lang="en-GB" b="0" i="0" dirty="0">
                <a:solidFill>
                  <a:srgbClr val="374151"/>
                </a:solidFill>
                <a:effectLst/>
                <a:latin typeface="Cambria" panose="02040503050406030204" pitchFamily="18" charset="0"/>
              </a:rPr>
              <a:t>NGOs rely on donations, grants, and other forms of fundraising to support their work, while government agencies are funded by taxpayer dollars.</a:t>
            </a:r>
          </a:p>
          <a:p>
            <a:pPr algn="ctr"/>
            <a:endParaRPr lang="en-US" dirty="0"/>
          </a:p>
        </p:txBody>
      </p:sp>
      <p:sp>
        <p:nvSpPr>
          <p:cNvPr id="5" name="Rectangle 4">
            <a:extLst>
              <a:ext uri="{FF2B5EF4-FFF2-40B4-BE49-F238E27FC236}">
                <a16:creationId xmlns:a16="http://schemas.microsoft.com/office/drawing/2014/main" id="{1FE56DC9-AFFD-491E-967F-4A3A7832ACC9}"/>
              </a:ext>
            </a:extLst>
          </p:cNvPr>
          <p:cNvSpPr/>
          <p:nvPr/>
        </p:nvSpPr>
        <p:spPr>
          <a:xfrm>
            <a:off x="2874592" y="4292204"/>
            <a:ext cx="8930542" cy="129750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0" dirty="0">
                <a:solidFill>
                  <a:srgbClr val="374151"/>
                </a:solidFill>
                <a:effectLst/>
                <a:latin typeface="Cambria" panose="02040503050406030204" pitchFamily="18" charset="0"/>
              </a:rPr>
              <a:t>Mission</a:t>
            </a:r>
            <a:r>
              <a:rPr lang="en-GB" b="0" i="0" dirty="0">
                <a:solidFill>
                  <a:srgbClr val="374151"/>
                </a:solidFill>
                <a:effectLst/>
                <a:latin typeface="Cambria" panose="02040503050406030204" pitchFamily="18" charset="0"/>
              </a:rPr>
              <a:t>: NGOs are typically formed to address a specific issue or cause, such as poverty, human rights, or environmental conservation. Government agencies may have a broader mandate and may be responsible for a range of services and programs, such as national </a:t>
            </a:r>
            <a:r>
              <a:rPr lang="en-GB" b="0" i="0" dirty="0" err="1">
                <a:solidFill>
                  <a:srgbClr val="374151"/>
                </a:solidFill>
                <a:effectLst/>
                <a:latin typeface="Cambria" panose="02040503050406030204" pitchFamily="18" charset="0"/>
              </a:rPr>
              <a:t>defense</a:t>
            </a:r>
            <a:r>
              <a:rPr lang="en-GB" b="0" i="0" dirty="0">
                <a:solidFill>
                  <a:srgbClr val="374151"/>
                </a:solidFill>
                <a:effectLst/>
                <a:latin typeface="Cambria" panose="02040503050406030204" pitchFamily="18" charset="0"/>
              </a:rPr>
              <a:t>, healthcare, and education</a:t>
            </a:r>
            <a:endParaRPr lang="en-US" dirty="0">
              <a:latin typeface="Cambria" panose="02040503050406030204" pitchFamily="18" charset="0"/>
            </a:endParaRPr>
          </a:p>
        </p:txBody>
      </p:sp>
      <p:sp>
        <p:nvSpPr>
          <p:cNvPr id="18" name="Rectangle 17">
            <a:extLst>
              <a:ext uri="{FF2B5EF4-FFF2-40B4-BE49-F238E27FC236}">
                <a16:creationId xmlns:a16="http://schemas.microsoft.com/office/drawing/2014/main" id="{5BA85244-85AC-49F7-A006-63249BB6F442}"/>
              </a:ext>
            </a:extLst>
          </p:cNvPr>
          <p:cNvSpPr/>
          <p:nvPr/>
        </p:nvSpPr>
        <p:spPr>
          <a:xfrm>
            <a:off x="2874592" y="5704009"/>
            <a:ext cx="8937243" cy="115399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0" dirty="0">
                <a:solidFill>
                  <a:srgbClr val="374151"/>
                </a:solidFill>
                <a:effectLst/>
                <a:latin typeface="Cambria" panose="02040503050406030204" pitchFamily="18" charset="0"/>
              </a:rPr>
              <a:t>Flexibility: </a:t>
            </a:r>
            <a:r>
              <a:rPr lang="en-GB" b="0" i="0" dirty="0">
                <a:solidFill>
                  <a:srgbClr val="374151"/>
                </a:solidFill>
                <a:effectLst/>
                <a:latin typeface="Cambria" panose="02040503050406030204" pitchFamily="18" charset="0"/>
              </a:rPr>
              <a:t>NGOs are often more flexible and adaptable than government agencies, as they are not bound by bureaucratic rules and regulations. They can respond quickly to changing circumstances and can be more innovative in their approach to problem-solving.</a:t>
            </a:r>
          </a:p>
          <a:p>
            <a:endParaRPr lang="en-US" dirty="0"/>
          </a:p>
        </p:txBody>
      </p:sp>
      <p:sp>
        <p:nvSpPr>
          <p:cNvPr id="23" name="TextBox 22">
            <a:extLst>
              <a:ext uri="{FF2B5EF4-FFF2-40B4-BE49-F238E27FC236}">
                <a16:creationId xmlns:a16="http://schemas.microsoft.com/office/drawing/2014/main" id="{EC29A9CA-17C1-46A5-AB37-3BBAE6A74CA8}"/>
              </a:ext>
            </a:extLst>
          </p:cNvPr>
          <p:cNvSpPr txBox="1"/>
          <p:nvPr/>
        </p:nvSpPr>
        <p:spPr>
          <a:xfrm>
            <a:off x="3338181" y="-35653"/>
            <a:ext cx="7556868" cy="1754326"/>
          </a:xfrm>
          <a:prstGeom prst="rect">
            <a:avLst/>
          </a:prstGeom>
          <a:noFill/>
        </p:spPr>
        <p:txBody>
          <a:bodyPr wrap="square" rtlCol="0" anchor="ctr">
            <a:spAutoFit/>
          </a:bodyPr>
          <a:lstStyle/>
          <a:p>
            <a:pPr algn="dist"/>
            <a:r>
              <a:rPr lang="en-GB" sz="3600" b="0" i="0" dirty="0">
                <a:solidFill>
                  <a:srgbClr val="374151"/>
                </a:solidFill>
                <a:effectLst/>
                <a:latin typeface="Cambria" panose="02040503050406030204" pitchFamily="18" charset="0"/>
              </a:rPr>
              <a:t>Here are some key differences between NGOs and government agencies:</a:t>
            </a:r>
            <a:endParaRPr lang="en-US" altLang="ko-KR" sz="36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358159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EDC7A7-8CF7-4A4A-B845-F347619A5D87}"/>
              </a:ext>
            </a:extLst>
          </p:cNvPr>
          <p:cNvSpPr txBox="1"/>
          <p:nvPr/>
        </p:nvSpPr>
        <p:spPr>
          <a:xfrm>
            <a:off x="1163782" y="734291"/>
            <a:ext cx="184731" cy="369332"/>
          </a:xfrm>
          <a:prstGeom prst="rect">
            <a:avLst/>
          </a:prstGeom>
          <a:noFill/>
        </p:spPr>
        <p:txBody>
          <a:bodyPr wrap="none" rtlCol="0">
            <a:spAutoFit/>
          </a:bodyPr>
          <a:lstStyle/>
          <a:p>
            <a:endParaRPr lang="en-PK" dirty="0"/>
          </a:p>
        </p:txBody>
      </p:sp>
      <p:sp>
        <p:nvSpPr>
          <p:cNvPr id="21" name="TextBox 20">
            <a:extLst>
              <a:ext uri="{FF2B5EF4-FFF2-40B4-BE49-F238E27FC236}">
                <a16:creationId xmlns:a16="http://schemas.microsoft.com/office/drawing/2014/main" id="{DF154AC1-09EF-9247-98F7-16A4C8AC5CB8}"/>
              </a:ext>
            </a:extLst>
          </p:cNvPr>
          <p:cNvSpPr txBox="1"/>
          <p:nvPr/>
        </p:nvSpPr>
        <p:spPr>
          <a:xfrm>
            <a:off x="263237" y="948690"/>
            <a:ext cx="11928763" cy="5909310"/>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Micro-, small-, medium-sized enterprises (SMEs) </a:t>
            </a:r>
            <a:r>
              <a:rPr lang="en-GB" sz="2400" b="0" i="0" dirty="0">
                <a:solidFill>
                  <a:srgbClr val="374151"/>
                </a:solidFill>
                <a:effectLst/>
                <a:latin typeface="Cambria" panose="02040503050406030204" pitchFamily="18" charset="0"/>
              </a:rPr>
              <a:t>ar</a:t>
            </a:r>
            <a:r>
              <a:rPr lang="en-GB" sz="2400" b="0" i="0" dirty="0">
                <a:solidFill>
                  <a:schemeClr val="bg1"/>
                </a:solidFill>
                <a:effectLst/>
                <a:latin typeface="Cambria" panose="02040503050406030204" pitchFamily="18" charset="0"/>
              </a:rPr>
              <a:t>e</a:t>
            </a:r>
            <a:r>
              <a:rPr lang="en-GB" sz="2400" b="0" i="0" dirty="0">
                <a:solidFill>
                  <a:srgbClr val="374151"/>
                </a:solidFill>
                <a:effectLst/>
                <a:latin typeface="Cambria" panose="02040503050406030204" pitchFamily="18" charset="0"/>
              </a:rPr>
              <a:t> </a:t>
            </a:r>
            <a:r>
              <a:rPr lang="en-GB" sz="2400" b="0" i="0" dirty="0">
                <a:solidFill>
                  <a:schemeClr val="bg1"/>
                </a:solidFill>
                <a:effectLst/>
                <a:latin typeface="Cambria" panose="02040503050406030204" pitchFamily="18" charset="0"/>
              </a:rPr>
              <a:t>businesses that are characterized </a:t>
            </a:r>
            <a:r>
              <a:rPr lang="en-GB" sz="2400" b="0" i="0" dirty="0">
                <a:solidFill>
                  <a:srgbClr val="374151"/>
                </a:solidFill>
                <a:effectLst/>
                <a:latin typeface="Cambria" panose="02040503050406030204" pitchFamily="18" charset="0"/>
              </a:rPr>
              <a:t>by their small size and limited resources. These </a:t>
            </a:r>
            <a:r>
              <a:rPr lang="en-GB" sz="2400" b="0" i="0" dirty="0">
                <a:effectLst/>
                <a:latin typeface="Cambria" panose="02040503050406030204" pitchFamily="18" charset="0"/>
              </a:rPr>
              <a:t>busin</a:t>
            </a:r>
            <a:r>
              <a:rPr lang="en-GB" sz="2400" b="0" i="0" dirty="0">
                <a:solidFill>
                  <a:schemeClr val="bg1"/>
                </a:solidFill>
                <a:effectLst/>
                <a:latin typeface="Cambria" panose="02040503050406030204" pitchFamily="18" charset="0"/>
              </a:rPr>
              <a:t>esses are typically defined by the </a:t>
            </a:r>
            <a:r>
              <a:rPr lang="en-GB" sz="2400" b="0" i="0" dirty="0">
                <a:solidFill>
                  <a:srgbClr val="374151"/>
                </a:solidFill>
                <a:effectLst/>
                <a:latin typeface="Cambria" panose="02040503050406030204" pitchFamily="18" charset="0"/>
              </a:rPr>
              <a:t>number of employees and their annual turnover or </a:t>
            </a:r>
            <a:r>
              <a:rPr lang="en-GB" sz="2400" b="0" i="0" dirty="0">
                <a:effectLst/>
                <a:latin typeface="Cambria" panose="02040503050406030204" pitchFamily="18" charset="0"/>
              </a:rPr>
              <a:t>t</a:t>
            </a:r>
            <a:r>
              <a:rPr lang="en-GB" sz="2400" b="0" i="0" dirty="0">
                <a:solidFill>
                  <a:schemeClr val="bg1"/>
                </a:solidFill>
                <a:effectLst/>
                <a:latin typeface="Cambria" panose="02040503050406030204" pitchFamily="18" charset="0"/>
              </a:rPr>
              <a:t>otal assets. The exact definition of </a:t>
            </a:r>
            <a:r>
              <a:rPr lang="en-GB" sz="2400" b="0" i="0" dirty="0">
                <a:solidFill>
                  <a:srgbClr val="374151"/>
                </a:solidFill>
                <a:effectLst/>
                <a:latin typeface="Cambria" panose="02040503050406030204" pitchFamily="18" charset="0"/>
              </a:rPr>
              <a:t>what constitutes an SME varies by country, but ther</a:t>
            </a:r>
            <a:r>
              <a:rPr lang="en-GB" sz="2400" b="0" i="0" dirty="0">
                <a:solidFill>
                  <a:schemeClr val="bg1"/>
                </a:solidFill>
                <a:effectLst/>
                <a:latin typeface="Cambria" panose="02040503050406030204" pitchFamily="18" charset="0"/>
              </a:rPr>
              <a:t>e</a:t>
            </a:r>
            <a:r>
              <a:rPr lang="en-GB" sz="2400" b="0" i="0" dirty="0">
                <a:solidFill>
                  <a:srgbClr val="374151"/>
                </a:solidFill>
                <a:effectLst/>
                <a:latin typeface="Cambria" panose="02040503050406030204" pitchFamily="18" charset="0"/>
              </a:rPr>
              <a:t> </a:t>
            </a:r>
            <a:r>
              <a:rPr lang="en-GB" sz="2400" b="0" i="0" dirty="0">
                <a:solidFill>
                  <a:schemeClr val="bg1"/>
                </a:solidFill>
                <a:effectLst/>
                <a:latin typeface="Cambria" panose="02040503050406030204" pitchFamily="18" charset="0"/>
              </a:rPr>
              <a:t>are general guidelines used by many </a:t>
            </a:r>
            <a:r>
              <a:rPr lang="en-GB" sz="2400" b="0" i="0" dirty="0">
                <a:solidFill>
                  <a:srgbClr val="374151"/>
                </a:solidFill>
                <a:effectLst/>
                <a:latin typeface="Cambria" panose="02040503050406030204" pitchFamily="18" charset="0"/>
              </a:rPr>
              <a:t>international organizations.</a:t>
            </a:r>
          </a:p>
          <a:p>
            <a:pPr algn="l"/>
            <a:r>
              <a:rPr lang="en-GB" sz="2400" b="0" i="0" dirty="0">
                <a:solidFill>
                  <a:srgbClr val="374151"/>
                </a:solidFill>
                <a:effectLst/>
                <a:latin typeface="Cambria" panose="02040503050406030204" pitchFamily="18" charset="0"/>
              </a:rPr>
              <a:t>In the European Union (EU), for example, a </a:t>
            </a:r>
            <a:r>
              <a:rPr lang="en-GB" sz="2400" b="0" i="0" dirty="0">
                <a:effectLst/>
                <a:latin typeface="Cambria" panose="02040503050406030204" pitchFamily="18" charset="0"/>
              </a:rPr>
              <a:t>micro</a:t>
            </a:r>
            <a:r>
              <a:rPr lang="en-GB" sz="2400" b="0" i="0" dirty="0">
                <a:solidFill>
                  <a:schemeClr val="bg1"/>
                </a:solidFill>
                <a:effectLst/>
                <a:latin typeface="Cambria" panose="02040503050406030204" pitchFamily="18" charset="0"/>
              </a:rPr>
              <a:t>-enterprise is defined as having fewer </a:t>
            </a:r>
            <a:r>
              <a:rPr lang="en-GB" sz="2400" b="0" i="0" dirty="0">
                <a:solidFill>
                  <a:srgbClr val="374151"/>
                </a:solidFill>
                <a:effectLst/>
                <a:latin typeface="Cambria" panose="02040503050406030204" pitchFamily="18" charset="0"/>
              </a:rPr>
              <a:t>than 10 employees and a turnover or balance </a:t>
            </a:r>
            <a:r>
              <a:rPr lang="en-GB" sz="2400" b="0" i="0" dirty="0">
                <a:effectLst/>
                <a:latin typeface="Cambria" panose="02040503050406030204" pitchFamily="18" charset="0"/>
              </a:rPr>
              <a:t>she</a:t>
            </a:r>
            <a:r>
              <a:rPr lang="en-GB" sz="2400" b="0" i="0" dirty="0">
                <a:solidFill>
                  <a:schemeClr val="bg1"/>
                </a:solidFill>
                <a:effectLst/>
                <a:latin typeface="Cambria" panose="02040503050406030204" pitchFamily="18" charset="0"/>
              </a:rPr>
              <a:t>et total of less than €2 million. A small </a:t>
            </a:r>
            <a:r>
              <a:rPr lang="en-GB" sz="2400" b="0" i="0" dirty="0">
                <a:solidFill>
                  <a:srgbClr val="374151"/>
                </a:solidFill>
                <a:effectLst/>
                <a:latin typeface="Cambria" panose="02040503050406030204" pitchFamily="18" charset="0"/>
              </a:rPr>
              <a:t>enterprise has fewer than 50 employees </a:t>
            </a:r>
            <a:r>
              <a:rPr lang="en-GB" sz="2400" b="0" i="0" dirty="0">
                <a:effectLst/>
                <a:latin typeface="Cambria" panose="02040503050406030204" pitchFamily="18" charset="0"/>
              </a:rPr>
              <a:t>and a t</a:t>
            </a:r>
            <a:r>
              <a:rPr lang="en-GB" sz="2400" b="0" i="0" dirty="0">
                <a:solidFill>
                  <a:schemeClr val="bg1"/>
                </a:solidFill>
                <a:effectLst/>
                <a:latin typeface="Cambria" panose="02040503050406030204" pitchFamily="18" charset="0"/>
              </a:rPr>
              <a:t>urnover or balance sheet total of less than </a:t>
            </a:r>
            <a:r>
              <a:rPr lang="en-GB" sz="2400" b="0" i="0" dirty="0">
                <a:solidFill>
                  <a:srgbClr val="374151"/>
                </a:solidFill>
                <a:effectLst/>
                <a:latin typeface="Cambria" panose="02040503050406030204" pitchFamily="18" charset="0"/>
              </a:rPr>
              <a:t>€10 million, while a medium-sized </a:t>
            </a:r>
            <a:r>
              <a:rPr lang="en-GB" sz="2400" b="0" i="0" dirty="0">
                <a:effectLst/>
                <a:latin typeface="Cambria" panose="02040503050406030204" pitchFamily="18" charset="0"/>
              </a:rPr>
              <a:t>enterprise</a:t>
            </a:r>
            <a:r>
              <a:rPr lang="en-GB" sz="2400" b="0" i="0" dirty="0">
                <a:solidFill>
                  <a:schemeClr val="bg1"/>
                </a:solidFill>
                <a:effectLst/>
                <a:latin typeface="Cambria" panose="02040503050406030204" pitchFamily="18" charset="0"/>
              </a:rPr>
              <a:t> has fewer than 250 employees </a:t>
            </a:r>
            <a:r>
              <a:rPr lang="en-GB" sz="2400" b="0" i="0" dirty="0">
                <a:solidFill>
                  <a:srgbClr val="374151"/>
                </a:solidFill>
                <a:effectLst/>
                <a:latin typeface="Cambria" panose="02040503050406030204" pitchFamily="18" charset="0"/>
              </a:rPr>
              <a:t>and a turnover of less than €50 million or a </a:t>
            </a:r>
            <a:r>
              <a:rPr lang="en-GB" sz="2400" b="0" i="0" dirty="0">
                <a:effectLst/>
                <a:latin typeface="Cambria" panose="02040503050406030204" pitchFamily="18" charset="0"/>
              </a:rPr>
              <a:t>balance</a:t>
            </a:r>
            <a:r>
              <a:rPr lang="en-GB" sz="2400" b="0" i="0" dirty="0">
                <a:solidFill>
                  <a:schemeClr val="bg1"/>
                </a:solidFill>
                <a:effectLst/>
                <a:latin typeface="Cambria" panose="02040503050406030204" pitchFamily="18" charset="0"/>
              </a:rPr>
              <a:t> sheet total of less than €43 million</a:t>
            </a:r>
            <a:r>
              <a:rPr lang="en-GB" sz="2400" b="0" i="0" dirty="0">
                <a:solidFill>
                  <a:srgbClr val="374151"/>
                </a:solidFill>
                <a:effectLst/>
                <a:latin typeface="Cambria" panose="02040503050406030204" pitchFamily="18" charset="0"/>
              </a:rPr>
              <a:t>.</a:t>
            </a:r>
          </a:p>
          <a:p>
            <a:pPr algn="l"/>
            <a:r>
              <a:rPr lang="en-GB" sz="2400" b="0" i="0" dirty="0">
                <a:solidFill>
                  <a:srgbClr val="374151"/>
                </a:solidFill>
                <a:effectLst/>
                <a:latin typeface="Cambria" panose="02040503050406030204" pitchFamily="18" charset="0"/>
              </a:rPr>
              <a:t>SMEs are a vital part of many economies, </a:t>
            </a:r>
            <a:r>
              <a:rPr lang="en-GB" sz="2400" b="0" i="0" dirty="0">
                <a:effectLst/>
                <a:latin typeface="Cambria" panose="02040503050406030204" pitchFamily="18" charset="0"/>
              </a:rPr>
              <a:t>pro</a:t>
            </a:r>
            <a:r>
              <a:rPr lang="en-GB" sz="2400" b="0" i="0" dirty="0">
                <a:solidFill>
                  <a:schemeClr val="bg1"/>
                </a:solidFill>
                <a:effectLst/>
                <a:latin typeface="Cambria" panose="02040503050406030204" pitchFamily="18" charset="0"/>
              </a:rPr>
              <a:t>viding employment opportunities and driving </a:t>
            </a:r>
            <a:r>
              <a:rPr lang="en-GB" sz="2400" b="0" i="0" dirty="0">
                <a:solidFill>
                  <a:srgbClr val="374151"/>
                </a:solidFill>
                <a:effectLst/>
                <a:latin typeface="Cambria" panose="02040503050406030204" pitchFamily="18" charset="0"/>
              </a:rPr>
              <a:t>innovation and economic growth. </a:t>
            </a:r>
            <a:r>
              <a:rPr lang="en-GB" sz="2400" b="0" i="0" dirty="0">
                <a:effectLst/>
                <a:latin typeface="Cambria" panose="02040503050406030204" pitchFamily="18" charset="0"/>
              </a:rPr>
              <a:t>They are </a:t>
            </a:r>
            <a:r>
              <a:rPr lang="en-GB" sz="2400" b="0" i="0" dirty="0">
                <a:solidFill>
                  <a:schemeClr val="bg1"/>
                </a:solidFill>
                <a:effectLst/>
                <a:latin typeface="Cambria" panose="02040503050406030204" pitchFamily="18" charset="0"/>
              </a:rPr>
              <a:t>often more flexible and adaptable than larger </a:t>
            </a:r>
            <a:r>
              <a:rPr lang="en-GB" sz="2400" b="0" i="0" dirty="0">
                <a:solidFill>
                  <a:srgbClr val="374151"/>
                </a:solidFill>
                <a:effectLst/>
                <a:latin typeface="Cambria" panose="02040503050406030204" pitchFamily="18" charset="0"/>
              </a:rPr>
              <a:t>companies, allowing them to </a:t>
            </a:r>
            <a:r>
              <a:rPr lang="en-GB" sz="2400" b="0" i="0" dirty="0">
                <a:effectLst/>
                <a:latin typeface="Cambria" panose="02040503050406030204" pitchFamily="18" charset="0"/>
              </a:rPr>
              <a:t>respond quick</a:t>
            </a:r>
            <a:r>
              <a:rPr lang="en-GB" sz="2400" b="0" i="0" dirty="0">
                <a:solidFill>
                  <a:schemeClr val="bg1"/>
                </a:solidFill>
                <a:effectLst/>
                <a:latin typeface="Cambria" panose="02040503050406030204" pitchFamily="18" charset="0"/>
              </a:rPr>
              <a:t>ly to changing market conditions. However, </a:t>
            </a:r>
            <a:r>
              <a:rPr lang="en-GB" sz="2400" b="0" i="0" dirty="0">
                <a:solidFill>
                  <a:srgbClr val="374151"/>
                </a:solidFill>
                <a:effectLst/>
                <a:latin typeface="Cambria" panose="02040503050406030204" pitchFamily="18" charset="0"/>
              </a:rPr>
              <a:t>SMEs can face </a:t>
            </a:r>
            <a:r>
              <a:rPr lang="en-GB" sz="2400" b="0" i="0" dirty="0">
                <a:effectLst/>
                <a:latin typeface="Cambria" panose="02040503050406030204" pitchFamily="18" charset="0"/>
              </a:rPr>
              <a:t>significant challenges, such </a:t>
            </a:r>
            <a:r>
              <a:rPr lang="en-GB" sz="2400" b="0" i="0" dirty="0">
                <a:solidFill>
                  <a:schemeClr val="bg1"/>
                </a:solidFill>
                <a:effectLst/>
                <a:latin typeface="Cambria" panose="02040503050406030204" pitchFamily="18" charset="0"/>
              </a:rPr>
              <a:t>as limited access to financing and regulatory </a:t>
            </a:r>
            <a:r>
              <a:rPr lang="en-GB" sz="2400" b="0" i="0" dirty="0">
                <a:solidFill>
                  <a:srgbClr val="374151"/>
                </a:solidFill>
                <a:effectLst/>
                <a:latin typeface="Cambria" panose="02040503050406030204" pitchFamily="18" charset="0"/>
              </a:rPr>
              <a:t>burdens, that </a:t>
            </a:r>
            <a:r>
              <a:rPr lang="en-GB" sz="2400" b="0" i="0" dirty="0">
                <a:effectLst/>
                <a:latin typeface="Cambria" panose="02040503050406030204" pitchFamily="18" charset="0"/>
              </a:rPr>
              <a:t>can make it difficult for the</a:t>
            </a:r>
            <a:r>
              <a:rPr lang="en-GB" sz="2400" b="0" i="0" dirty="0">
                <a:solidFill>
                  <a:schemeClr val="bg1"/>
                </a:solidFill>
                <a:effectLst/>
                <a:latin typeface="Cambria" panose="02040503050406030204" pitchFamily="18" charset="0"/>
              </a:rPr>
              <a:t>m to grow and compete with larger firms.</a:t>
            </a:r>
          </a:p>
          <a:p>
            <a:endParaRPr lang="en-PK" dirty="0"/>
          </a:p>
        </p:txBody>
      </p:sp>
      <p:sp>
        <p:nvSpPr>
          <p:cNvPr id="22" name="TextBox 21">
            <a:extLst>
              <a:ext uri="{FF2B5EF4-FFF2-40B4-BE49-F238E27FC236}">
                <a16:creationId xmlns:a16="http://schemas.microsoft.com/office/drawing/2014/main" id="{5255183F-B631-284B-A42D-4B11C9065348}"/>
              </a:ext>
            </a:extLst>
          </p:cNvPr>
          <p:cNvSpPr txBox="1"/>
          <p:nvPr/>
        </p:nvSpPr>
        <p:spPr>
          <a:xfrm>
            <a:off x="1572561" y="209108"/>
            <a:ext cx="9310113" cy="861774"/>
          </a:xfrm>
          <a:prstGeom prst="rect">
            <a:avLst/>
          </a:prstGeom>
          <a:noFill/>
        </p:spPr>
        <p:txBody>
          <a:bodyPr wrap="none" rtlCol="0">
            <a:spAutoFit/>
          </a:bodyPr>
          <a:lstStyle/>
          <a:p>
            <a:r>
              <a:rPr lang="en-GB" sz="3200" b="1" dirty="0">
                <a:effectLst/>
                <a:latin typeface="Cambria" panose="02040503050406030204" pitchFamily="18" charset="0"/>
              </a:rPr>
              <a:t>Micro-, small-, medium-sized ent</a:t>
            </a:r>
            <a:r>
              <a:rPr lang="en-GB" sz="3200" b="1" dirty="0">
                <a:solidFill>
                  <a:schemeClr val="bg1"/>
                </a:solidFill>
                <a:effectLst/>
                <a:latin typeface="Cambria" panose="02040503050406030204" pitchFamily="18" charset="0"/>
              </a:rPr>
              <a:t>erprises (SMEs)</a:t>
            </a:r>
            <a:endParaRPr lang="en-GB" sz="3200" b="1" dirty="0">
              <a:solidFill>
                <a:schemeClr val="bg1"/>
              </a:solidFill>
              <a:latin typeface="Cambria" panose="02040503050406030204" pitchFamily="18" charset="0"/>
            </a:endParaRPr>
          </a:p>
          <a:p>
            <a:endParaRPr lang="en-PK" dirty="0"/>
          </a:p>
        </p:txBody>
      </p:sp>
    </p:spTree>
    <p:extLst>
      <p:ext uri="{BB962C8B-B14F-4D97-AF65-F5344CB8AC3E}">
        <p14:creationId xmlns:p14="http://schemas.microsoft.com/office/powerpoint/2010/main" val="43600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7000">
              <a:schemeClr val="accent5">
                <a:lumMod val="20000"/>
                <a:lumOff val="80000"/>
              </a:schemeClr>
            </a:gs>
            <a:gs pos="33000">
              <a:schemeClr val="tx1">
                <a:lumMod val="50000"/>
                <a:lumOff val="50000"/>
              </a:schemeClr>
            </a:gs>
            <a:gs pos="0">
              <a:schemeClr val="tx1">
                <a:lumMod val="50000"/>
                <a:lumOff val="50000"/>
              </a:schemeClr>
            </a:gs>
            <a:gs pos="100000">
              <a:schemeClr val="accent5">
                <a:lumMod val="100000"/>
              </a:schemeClr>
            </a:gs>
          </a:gsLst>
          <a:lin ang="0" scaled="1"/>
        </a:gra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99785C7-800C-4216-9253-8126F06FEF20}"/>
              </a:ext>
            </a:extLst>
          </p:cNvPr>
          <p:cNvSpPr>
            <a:spLocks/>
          </p:cNvSpPr>
          <p:nvPr/>
        </p:nvSpPr>
        <p:spPr bwMode="auto">
          <a:xfrm>
            <a:off x="0" y="784955"/>
            <a:ext cx="8382000" cy="2597840"/>
          </a:xfrm>
          <a:custGeom>
            <a:avLst/>
            <a:gdLst>
              <a:gd name="connsiteX0" fmla="*/ 1099583 w 4312110"/>
              <a:gd name="connsiteY0" fmla="*/ 0 h 1121663"/>
              <a:gd name="connsiteX1" fmla="*/ 1101609 w 4312110"/>
              <a:gd name="connsiteY1" fmla="*/ 246443 h 1121663"/>
              <a:gd name="connsiteX2" fmla="*/ 1140116 w 4312110"/>
              <a:gd name="connsiteY2" fmla="*/ 326429 h 1121663"/>
              <a:gd name="connsiteX3" fmla="*/ 1142143 w 4312110"/>
              <a:gd name="connsiteY3" fmla="*/ 326429 h 1121663"/>
              <a:gd name="connsiteX4" fmla="*/ 1156330 w 4312110"/>
              <a:gd name="connsiteY4" fmla="*/ 326429 h 1121663"/>
              <a:gd name="connsiteX5" fmla="*/ 1156330 w 4312110"/>
              <a:gd name="connsiteY5" fmla="*/ 350208 h 1121663"/>
              <a:gd name="connsiteX6" fmla="*/ 1156837 w 4312110"/>
              <a:gd name="connsiteY6" fmla="*/ 351019 h 1121663"/>
              <a:gd name="connsiteX7" fmla="*/ 1160383 w 4312110"/>
              <a:gd name="connsiteY7" fmla="*/ 356694 h 1121663"/>
              <a:gd name="connsiteX8" fmla="*/ 1160383 w 4312110"/>
              <a:gd name="connsiteY8" fmla="*/ 471268 h 1121663"/>
              <a:gd name="connsiteX9" fmla="*/ 1162663 w 4312110"/>
              <a:gd name="connsiteY9" fmla="*/ 471268 h 1121663"/>
              <a:gd name="connsiteX10" fmla="*/ 1178624 w 4312110"/>
              <a:gd name="connsiteY10" fmla="*/ 471268 h 1121663"/>
              <a:gd name="connsiteX11" fmla="*/ 1178624 w 4312110"/>
              <a:gd name="connsiteY11" fmla="*/ 611783 h 1121663"/>
              <a:gd name="connsiteX12" fmla="*/ 1180144 w 4312110"/>
              <a:gd name="connsiteY12" fmla="*/ 611513 h 1121663"/>
              <a:gd name="connsiteX13" fmla="*/ 1190784 w 4312110"/>
              <a:gd name="connsiteY13" fmla="*/ 609622 h 1121663"/>
              <a:gd name="connsiteX14" fmla="*/ 1188757 w 4312110"/>
              <a:gd name="connsiteY14" fmla="*/ 698254 h 1121663"/>
              <a:gd name="connsiteX15" fmla="*/ 1190277 w 4312110"/>
              <a:gd name="connsiteY15" fmla="*/ 698525 h 1121663"/>
              <a:gd name="connsiteX16" fmla="*/ 1200917 w 4312110"/>
              <a:gd name="connsiteY16" fmla="*/ 700416 h 1121663"/>
              <a:gd name="connsiteX17" fmla="*/ 1201170 w 4312110"/>
              <a:gd name="connsiteY17" fmla="*/ 701227 h 1121663"/>
              <a:gd name="connsiteX18" fmla="*/ 1202944 w 4312110"/>
              <a:gd name="connsiteY18" fmla="*/ 706902 h 1121663"/>
              <a:gd name="connsiteX19" fmla="*/ 1203704 w 4312110"/>
              <a:gd name="connsiteY19" fmla="*/ 704470 h 1121663"/>
              <a:gd name="connsiteX20" fmla="*/ 1209024 w 4312110"/>
              <a:gd name="connsiteY20" fmla="*/ 687446 h 1121663"/>
              <a:gd name="connsiteX21" fmla="*/ 1210797 w 4312110"/>
              <a:gd name="connsiteY21" fmla="*/ 687446 h 1121663"/>
              <a:gd name="connsiteX22" fmla="*/ 1223211 w 4312110"/>
              <a:gd name="connsiteY22" fmla="*/ 687446 h 1121663"/>
              <a:gd name="connsiteX23" fmla="*/ 1223211 w 4312110"/>
              <a:gd name="connsiteY23" fmla="*/ 719872 h 1121663"/>
              <a:gd name="connsiteX24" fmla="*/ 1224224 w 4312110"/>
              <a:gd name="connsiteY24" fmla="*/ 720413 h 1121663"/>
              <a:gd name="connsiteX25" fmla="*/ 1231318 w 4312110"/>
              <a:gd name="connsiteY25" fmla="*/ 724196 h 1121663"/>
              <a:gd name="connsiteX26" fmla="*/ 1231318 w 4312110"/>
              <a:gd name="connsiteY26" fmla="*/ 725547 h 1121663"/>
              <a:gd name="connsiteX27" fmla="*/ 1231318 w 4312110"/>
              <a:gd name="connsiteY27" fmla="*/ 735005 h 1121663"/>
              <a:gd name="connsiteX28" fmla="*/ 1275905 w 4312110"/>
              <a:gd name="connsiteY28" fmla="*/ 735005 h 1121663"/>
              <a:gd name="connsiteX29" fmla="*/ 1275905 w 4312110"/>
              <a:gd name="connsiteY29" fmla="*/ 736086 h 1121663"/>
              <a:gd name="connsiteX30" fmla="*/ 1275905 w 4312110"/>
              <a:gd name="connsiteY30" fmla="*/ 743652 h 1121663"/>
              <a:gd name="connsiteX31" fmla="*/ 1277931 w 4312110"/>
              <a:gd name="connsiteY31" fmla="*/ 743652 h 1121663"/>
              <a:gd name="connsiteX32" fmla="*/ 1292118 w 4312110"/>
              <a:gd name="connsiteY32" fmla="*/ 743652 h 1121663"/>
              <a:gd name="connsiteX33" fmla="*/ 1292118 w 4312110"/>
              <a:gd name="connsiteY33" fmla="*/ 713387 h 1121663"/>
              <a:gd name="connsiteX34" fmla="*/ 1336705 w 4312110"/>
              <a:gd name="connsiteY34" fmla="*/ 713387 h 1121663"/>
              <a:gd name="connsiteX35" fmla="*/ 1336705 w 4312110"/>
              <a:gd name="connsiteY35" fmla="*/ 712036 h 1121663"/>
              <a:gd name="connsiteX36" fmla="*/ 1336705 w 4312110"/>
              <a:gd name="connsiteY36" fmla="*/ 702578 h 1121663"/>
              <a:gd name="connsiteX37" fmla="*/ 1337719 w 4312110"/>
              <a:gd name="connsiteY37" fmla="*/ 702578 h 1121663"/>
              <a:gd name="connsiteX38" fmla="*/ 1344812 w 4312110"/>
              <a:gd name="connsiteY38" fmla="*/ 702578 h 1121663"/>
              <a:gd name="connsiteX39" fmla="*/ 1344812 w 4312110"/>
              <a:gd name="connsiteY39" fmla="*/ 700687 h 1121663"/>
              <a:gd name="connsiteX40" fmla="*/ 1344812 w 4312110"/>
              <a:gd name="connsiteY40" fmla="*/ 687446 h 1121663"/>
              <a:gd name="connsiteX41" fmla="*/ 1345572 w 4312110"/>
              <a:gd name="connsiteY41" fmla="*/ 687446 h 1121663"/>
              <a:gd name="connsiteX42" fmla="*/ 1350892 w 4312110"/>
              <a:gd name="connsiteY42" fmla="*/ 687446 h 1121663"/>
              <a:gd name="connsiteX43" fmla="*/ 1350892 w 4312110"/>
              <a:gd name="connsiteY43" fmla="*/ 686365 h 1121663"/>
              <a:gd name="connsiteX44" fmla="*/ 1350892 w 4312110"/>
              <a:gd name="connsiteY44" fmla="*/ 678798 h 1121663"/>
              <a:gd name="connsiteX45" fmla="*/ 1352919 w 4312110"/>
              <a:gd name="connsiteY45" fmla="*/ 678798 h 1121663"/>
              <a:gd name="connsiteX46" fmla="*/ 1367106 w 4312110"/>
              <a:gd name="connsiteY46" fmla="*/ 678798 h 1121663"/>
              <a:gd name="connsiteX47" fmla="*/ 1367106 w 4312110"/>
              <a:gd name="connsiteY47" fmla="*/ 679879 h 1121663"/>
              <a:gd name="connsiteX48" fmla="*/ 1367106 w 4312110"/>
              <a:gd name="connsiteY48" fmla="*/ 687446 h 1121663"/>
              <a:gd name="connsiteX49" fmla="*/ 1389399 w 4312110"/>
              <a:gd name="connsiteY49" fmla="*/ 687446 h 1121663"/>
              <a:gd name="connsiteX50" fmla="*/ 1389399 w 4312110"/>
              <a:gd name="connsiteY50" fmla="*/ 685554 h 1121663"/>
              <a:gd name="connsiteX51" fmla="*/ 1389399 w 4312110"/>
              <a:gd name="connsiteY51" fmla="*/ 672313 h 1121663"/>
              <a:gd name="connsiteX52" fmla="*/ 1391173 w 4312110"/>
              <a:gd name="connsiteY52" fmla="*/ 672313 h 1121663"/>
              <a:gd name="connsiteX53" fmla="*/ 1403586 w 4312110"/>
              <a:gd name="connsiteY53" fmla="*/ 672313 h 1121663"/>
              <a:gd name="connsiteX54" fmla="*/ 1403586 w 4312110"/>
              <a:gd name="connsiteY54" fmla="*/ 696093 h 1121663"/>
              <a:gd name="connsiteX55" fmla="*/ 1404600 w 4312110"/>
              <a:gd name="connsiteY55" fmla="*/ 696093 h 1121663"/>
              <a:gd name="connsiteX56" fmla="*/ 1411693 w 4312110"/>
              <a:gd name="connsiteY56" fmla="*/ 696093 h 1121663"/>
              <a:gd name="connsiteX57" fmla="*/ 1411693 w 4312110"/>
              <a:gd name="connsiteY57" fmla="*/ 695012 h 1121663"/>
              <a:gd name="connsiteX58" fmla="*/ 1411693 w 4312110"/>
              <a:gd name="connsiteY58" fmla="*/ 687446 h 1121663"/>
              <a:gd name="connsiteX59" fmla="*/ 1413466 w 4312110"/>
              <a:gd name="connsiteY59" fmla="*/ 687446 h 1121663"/>
              <a:gd name="connsiteX60" fmla="*/ 1425880 w 4312110"/>
              <a:gd name="connsiteY60" fmla="*/ 687446 h 1121663"/>
              <a:gd name="connsiteX61" fmla="*/ 1425880 w 4312110"/>
              <a:gd name="connsiteY61" fmla="*/ 713387 h 1121663"/>
              <a:gd name="connsiteX62" fmla="*/ 1427907 w 4312110"/>
              <a:gd name="connsiteY62" fmla="*/ 713387 h 1121663"/>
              <a:gd name="connsiteX63" fmla="*/ 1442093 w 4312110"/>
              <a:gd name="connsiteY63" fmla="*/ 713387 h 1121663"/>
              <a:gd name="connsiteX64" fmla="*/ 1442093 w 4312110"/>
              <a:gd name="connsiteY64" fmla="*/ 715008 h 1121663"/>
              <a:gd name="connsiteX65" fmla="*/ 1442093 w 4312110"/>
              <a:gd name="connsiteY65" fmla="*/ 726358 h 1121663"/>
              <a:gd name="connsiteX66" fmla="*/ 1442853 w 4312110"/>
              <a:gd name="connsiteY66" fmla="*/ 726358 h 1121663"/>
              <a:gd name="connsiteX67" fmla="*/ 1448174 w 4312110"/>
              <a:gd name="connsiteY67" fmla="*/ 726358 h 1121663"/>
              <a:gd name="connsiteX68" fmla="*/ 1448174 w 4312110"/>
              <a:gd name="connsiteY68" fmla="*/ 725547 h 1121663"/>
              <a:gd name="connsiteX69" fmla="*/ 1448174 w 4312110"/>
              <a:gd name="connsiteY69" fmla="*/ 719872 h 1121663"/>
              <a:gd name="connsiteX70" fmla="*/ 1478574 w 4312110"/>
              <a:gd name="connsiteY70" fmla="*/ 719872 h 1121663"/>
              <a:gd name="connsiteX71" fmla="*/ 1478574 w 4312110"/>
              <a:gd name="connsiteY71" fmla="*/ 743652 h 1121663"/>
              <a:gd name="connsiteX72" fmla="*/ 1479587 w 4312110"/>
              <a:gd name="connsiteY72" fmla="*/ 743652 h 1121663"/>
              <a:gd name="connsiteX73" fmla="*/ 1486681 w 4312110"/>
              <a:gd name="connsiteY73" fmla="*/ 743652 h 1121663"/>
              <a:gd name="connsiteX74" fmla="*/ 1486681 w 4312110"/>
              <a:gd name="connsiteY74" fmla="*/ 744733 h 1121663"/>
              <a:gd name="connsiteX75" fmla="*/ 1486681 w 4312110"/>
              <a:gd name="connsiteY75" fmla="*/ 752299 h 1121663"/>
              <a:gd name="connsiteX76" fmla="*/ 1487441 w 4312110"/>
              <a:gd name="connsiteY76" fmla="*/ 752299 h 1121663"/>
              <a:gd name="connsiteX77" fmla="*/ 1492761 w 4312110"/>
              <a:gd name="connsiteY77" fmla="*/ 752299 h 1121663"/>
              <a:gd name="connsiteX78" fmla="*/ 1492761 w 4312110"/>
              <a:gd name="connsiteY78" fmla="*/ 750137 h 1121663"/>
              <a:gd name="connsiteX79" fmla="*/ 1492761 w 4312110"/>
              <a:gd name="connsiteY79" fmla="*/ 735005 h 1121663"/>
              <a:gd name="connsiteX80" fmla="*/ 1493774 w 4312110"/>
              <a:gd name="connsiteY80" fmla="*/ 735005 h 1121663"/>
              <a:gd name="connsiteX81" fmla="*/ 1500868 w 4312110"/>
              <a:gd name="connsiteY81" fmla="*/ 735005 h 1121663"/>
              <a:gd name="connsiteX82" fmla="*/ 1500868 w 4312110"/>
              <a:gd name="connsiteY82" fmla="*/ 736086 h 1121663"/>
              <a:gd name="connsiteX83" fmla="*/ 1500868 w 4312110"/>
              <a:gd name="connsiteY83" fmla="*/ 743652 h 1121663"/>
              <a:gd name="connsiteX84" fmla="*/ 1506188 w 4312110"/>
              <a:gd name="connsiteY84" fmla="*/ 741659 h 1121663"/>
              <a:gd name="connsiteX85" fmla="*/ 1506948 w 4312110"/>
              <a:gd name="connsiteY85" fmla="*/ 740679 h 1121663"/>
              <a:gd name="connsiteX86" fmla="*/ 1506948 w 4312110"/>
              <a:gd name="connsiteY86" fmla="*/ 735005 h 1121663"/>
              <a:gd name="connsiteX87" fmla="*/ 1545455 w 4312110"/>
              <a:gd name="connsiteY87" fmla="*/ 735005 h 1121663"/>
              <a:gd name="connsiteX88" fmla="*/ 1545455 w 4312110"/>
              <a:gd name="connsiteY88" fmla="*/ 758784 h 1121663"/>
              <a:gd name="connsiteX89" fmla="*/ 1547481 w 4312110"/>
              <a:gd name="connsiteY89" fmla="*/ 758784 h 1121663"/>
              <a:gd name="connsiteX90" fmla="*/ 1561668 w 4312110"/>
              <a:gd name="connsiteY90" fmla="*/ 758784 h 1121663"/>
              <a:gd name="connsiteX91" fmla="*/ 1561668 w 4312110"/>
              <a:gd name="connsiteY91" fmla="*/ 759865 h 1121663"/>
              <a:gd name="connsiteX92" fmla="*/ 1561668 w 4312110"/>
              <a:gd name="connsiteY92" fmla="*/ 767431 h 1121663"/>
              <a:gd name="connsiteX93" fmla="*/ 1563442 w 4312110"/>
              <a:gd name="connsiteY93" fmla="*/ 767431 h 1121663"/>
              <a:gd name="connsiteX94" fmla="*/ 1575855 w 4312110"/>
              <a:gd name="connsiteY94" fmla="*/ 767431 h 1121663"/>
              <a:gd name="connsiteX95" fmla="*/ 1575855 w 4312110"/>
              <a:gd name="connsiteY95" fmla="*/ 743652 h 1121663"/>
              <a:gd name="connsiteX96" fmla="*/ 1576868 w 4312110"/>
              <a:gd name="connsiteY96" fmla="*/ 743652 h 1121663"/>
              <a:gd name="connsiteX97" fmla="*/ 1583962 w 4312110"/>
              <a:gd name="connsiteY97" fmla="*/ 743652 h 1121663"/>
              <a:gd name="connsiteX98" fmla="*/ 1583962 w 4312110"/>
              <a:gd name="connsiteY98" fmla="*/ 711225 h 1121663"/>
              <a:gd name="connsiteX99" fmla="*/ 1584975 w 4312110"/>
              <a:gd name="connsiteY99" fmla="*/ 711225 h 1121663"/>
              <a:gd name="connsiteX100" fmla="*/ 1592069 w 4312110"/>
              <a:gd name="connsiteY100" fmla="*/ 711225 h 1121663"/>
              <a:gd name="connsiteX101" fmla="*/ 1592069 w 4312110"/>
              <a:gd name="connsiteY101" fmla="*/ 709334 h 1121663"/>
              <a:gd name="connsiteX102" fmla="*/ 1592069 w 4312110"/>
              <a:gd name="connsiteY102" fmla="*/ 696093 h 1121663"/>
              <a:gd name="connsiteX103" fmla="*/ 1590802 w 4312110"/>
              <a:gd name="connsiteY103" fmla="*/ 694471 h 1121663"/>
              <a:gd name="connsiteX104" fmla="*/ 1596122 w 4312110"/>
              <a:gd name="connsiteY104" fmla="*/ 683122 h 1121663"/>
              <a:gd name="connsiteX105" fmla="*/ 1604229 w 4312110"/>
              <a:gd name="connsiteY105" fmla="*/ 711225 h 1121663"/>
              <a:gd name="connsiteX106" fmla="*/ 1604989 w 4312110"/>
              <a:gd name="connsiteY106" fmla="*/ 711225 h 1121663"/>
              <a:gd name="connsiteX107" fmla="*/ 1610309 w 4312110"/>
              <a:gd name="connsiteY107" fmla="*/ 711225 h 1121663"/>
              <a:gd name="connsiteX108" fmla="*/ 1610309 w 4312110"/>
              <a:gd name="connsiteY108" fmla="*/ 605298 h 1121663"/>
              <a:gd name="connsiteX109" fmla="*/ 1611829 w 4312110"/>
              <a:gd name="connsiteY109" fmla="*/ 605298 h 1121663"/>
              <a:gd name="connsiteX110" fmla="*/ 1622469 w 4312110"/>
              <a:gd name="connsiteY110" fmla="*/ 605298 h 1121663"/>
              <a:gd name="connsiteX111" fmla="*/ 1622469 w 4312110"/>
              <a:gd name="connsiteY111" fmla="*/ 557739 h 1121663"/>
              <a:gd name="connsiteX112" fmla="*/ 1648816 w 4312110"/>
              <a:gd name="connsiteY112" fmla="*/ 557739 h 1121663"/>
              <a:gd name="connsiteX113" fmla="*/ 1648816 w 4312110"/>
              <a:gd name="connsiteY113" fmla="*/ 536121 h 1121663"/>
              <a:gd name="connsiteX114" fmla="*/ 1683270 w 4312110"/>
              <a:gd name="connsiteY114" fmla="*/ 536121 h 1121663"/>
              <a:gd name="connsiteX115" fmla="*/ 1683270 w 4312110"/>
              <a:gd name="connsiteY115" fmla="*/ 538553 h 1121663"/>
              <a:gd name="connsiteX116" fmla="*/ 1683270 w 4312110"/>
              <a:gd name="connsiteY116" fmla="*/ 555577 h 1121663"/>
              <a:gd name="connsiteX117" fmla="*/ 1685550 w 4312110"/>
              <a:gd name="connsiteY117" fmla="*/ 555577 h 1121663"/>
              <a:gd name="connsiteX118" fmla="*/ 1701510 w 4312110"/>
              <a:gd name="connsiteY118" fmla="*/ 555577 h 1121663"/>
              <a:gd name="connsiteX119" fmla="*/ 1701510 w 4312110"/>
              <a:gd name="connsiteY119" fmla="*/ 603136 h 1121663"/>
              <a:gd name="connsiteX120" fmla="*/ 1702523 w 4312110"/>
              <a:gd name="connsiteY120" fmla="*/ 603136 h 1121663"/>
              <a:gd name="connsiteX121" fmla="*/ 1709617 w 4312110"/>
              <a:gd name="connsiteY121" fmla="*/ 603136 h 1121663"/>
              <a:gd name="connsiteX122" fmla="*/ 1723804 w 4312110"/>
              <a:gd name="connsiteY122" fmla="*/ 607460 h 1121663"/>
              <a:gd name="connsiteX123" fmla="*/ 1723804 w 4312110"/>
              <a:gd name="connsiteY123" fmla="*/ 646372 h 1121663"/>
              <a:gd name="connsiteX124" fmla="*/ 1724817 w 4312110"/>
              <a:gd name="connsiteY124" fmla="*/ 646372 h 1121663"/>
              <a:gd name="connsiteX125" fmla="*/ 1731910 w 4312110"/>
              <a:gd name="connsiteY125" fmla="*/ 646372 h 1121663"/>
              <a:gd name="connsiteX126" fmla="*/ 1731910 w 4312110"/>
              <a:gd name="connsiteY126" fmla="*/ 647993 h 1121663"/>
              <a:gd name="connsiteX127" fmla="*/ 1731910 w 4312110"/>
              <a:gd name="connsiteY127" fmla="*/ 659342 h 1121663"/>
              <a:gd name="connsiteX128" fmla="*/ 1733937 w 4312110"/>
              <a:gd name="connsiteY128" fmla="*/ 659342 h 1121663"/>
              <a:gd name="connsiteX129" fmla="*/ 1748124 w 4312110"/>
              <a:gd name="connsiteY129" fmla="*/ 659342 h 1121663"/>
              <a:gd name="connsiteX130" fmla="*/ 1754204 w 4312110"/>
              <a:gd name="connsiteY130" fmla="*/ 665828 h 1121663"/>
              <a:gd name="connsiteX131" fmla="*/ 1754204 w 4312110"/>
              <a:gd name="connsiteY131" fmla="*/ 687446 h 1121663"/>
              <a:gd name="connsiteX132" fmla="*/ 1756484 w 4312110"/>
              <a:gd name="connsiteY132" fmla="*/ 687446 h 1121663"/>
              <a:gd name="connsiteX133" fmla="*/ 1772444 w 4312110"/>
              <a:gd name="connsiteY133" fmla="*/ 687446 h 1121663"/>
              <a:gd name="connsiteX134" fmla="*/ 1772444 w 4312110"/>
              <a:gd name="connsiteY134" fmla="*/ 688526 h 1121663"/>
              <a:gd name="connsiteX135" fmla="*/ 1772444 w 4312110"/>
              <a:gd name="connsiteY135" fmla="*/ 696093 h 1121663"/>
              <a:gd name="connsiteX136" fmla="*/ 1773711 w 4312110"/>
              <a:gd name="connsiteY136" fmla="*/ 696093 h 1121663"/>
              <a:gd name="connsiteX137" fmla="*/ 1782578 w 4312110"/>
              <a:gd name="connsiteY137" fmla="*/ 696093 h 1121663"/>
              <a:gd name="connsiteX138" fmla="*/ 1782578 w 4312110"/>
              <a:gd name="connsiteY138" fmla="*/ 698254 h 1121663"/>
              <a:gd name="connsiteX139" fmla="*/ 1782578 w 4312110"/>
              <a:gd name="connsiteY139" fmla="*/ 713387 h 1121663"/>
              <a:gd name="connsiteX140" fmla="*/ 1786631 w 4312110"/>
              <a:gd name="connsiteY140" fmla="*/ 711495 h 1121663"/>
              <a:gd name="connsiteX141" fmla="*/ 1786631 w 4312110"/>
              <a:gd name="connsiteY141" fmla="*/ 698254 h 1121663"/>
              <a:gd name="connsiteX142" fmla="*/ 1787644 w 4312110"/>
              <a:gd name="connsiteY142" fmla="*/ 698254 h 1121663"/>
              <a:gd name="connsiteX143" fmla="*/ 1794738 w 4312110"/>
              <a:gd name="connsiteY143" fmla="*/ 698254 h 1121663"/>
              <a:gd name="connsiteX144" fmla="*/ 1794738 w 4312110"/>
              <a:gd name="connsiteY144" fmla="*/ 699876 h 1121663"/>
              <a:gd name="connsiteX145" fmla="*/ 1794738 w 4312110"/>
              <a:gd name="connsiteY145" fmla="*/ 711225 h 1121663"/>
              <a:gd name="connsiteX146" fmla="*/ 1795498 w 4312110"/>
              <a:gd name="connsiteY146" fmla="*/ 711225 h 1121663"/>
              <a:gd name="connsiteX147" fmla="*/ 1800818 w 4312110"/>
              <a:gd name="connsiteY147" fmla="*/ 711225 h 1121663"/>
              <a:gd name="connsiteX148" fmla="*/ 1849458 w 4312110"/>
              <a:gd name="connsiteY148" fmla="*/ 706902 h 1121663"/>
              <a:gd name="connsiteX149" fmla="*/ 1849458 w 4312110"/>
              <a:gd name="connsiteY149" fmla="*/ 708253 h 1121663"/>
              <a:gd name="connsiteX150" fmla="*/ 1849458 w 4312110"/>
              <a:gd name="connsiteY150" fmla="*/ 717710 h 1121663"/>
              <a:gd name="connsiteX151" fmla="*/ 1850218 w 4312110"/>
              <a:gd name="connsiteY151" fmla="*/ 717710 h 1121663"/>
              <a:gd name="connsiteX152" fmla="*/ 1855539 w 4312110"/>
              <a:gd name="connsiteY152" fmla="*/ 717710 h 1121663"/>
              <a:gd name="connsiteX153" fmla="*/ 1855539 w 4312110"/>
              <a:gd name="connsiteY153" fmla="*/ 719872 h 1121663"/>
              <a:gd name="connsiteX154" fmla="*/ 1855539 w 4312110"/>
              <a:gd name="connsiteY154" fmla="*/ 735005 h 1121663"/>
              <a:gd name="connsiteX155" fmla="*/ 1857565 w 4312110"/>
              <a:gd name="connsiteY155" fmla="*/ 733654 h 1121663"/>
              <a:gd name="connsiteX156" fmla="*/ 1871752 w 4312110"/>
              <a:gd name="connsiteY156" fmla="*/ 724196 h 1121663"/>
              <a:gd name="connsiteX157" fmla="*/ 1877832 w 4312110"/>
              <a:gd name="connsiteY157" fmla="*/ 683122 h 1121663"/>
              <a:gd name="connsiteX158" fmla="*/ 1878592 w 4312110"/>
              <a:gd name="connsiteY158" fmla="*/ 682852 h 1121663"/>
              <a:gd name="connsiteX159" fmla="*/ 1883912 w 4312110"/>
              <a:gd name="connsiteY159" fmla="*/ 680960 h 1121663"/>
              <a:gd name="connsiteX160" fmla="*/ 1885939 w 4312110"/>
              <a:gd name="connsiteY160" fmla="*/ 611783 h 1121663"/>
              <a:gd name="connsiteX161" fmla="*/ 1887966 w 4312110"/>
              <a:gd name="connsiteY161" fmla="*/ 680960 h 1121663"/>
              <a:gd name="connsiteX162" fmla="*/ 1888726 w 4312110"/>
              <a:gd name="connsiteY162" fmla="*/ 681230 h 1121663"/>
              <a:gd name="connsiteX163" fmla="*/ 1894046 w 4312110"/>
              <a:gd name="connsiteY163" fmla="*/ 683122 h 1121663"/>
              <a:gd name="connsiteX164" fmla="*/ 1894046 w 4312110"/>
              <a:gd name="connsiteY164" fmla="*/ 596651 h 1121663"/>
              <a:gd name="connsiteX165" fmla="*/ 1898099 w 4312110"/>
              <a:gd name="connsiteY165" fmla="*/ 564224 h 1121663"/>
              <a:gd name="connsiteX166" fmla="*/ 1936606 w 4312110"/>
              <a:gd name="connsiteY166" fmla="*/ 564224 h 1121663"/>
              <a:gd name="connsiteX167" fmla="*/ 1936606 w 4312110"/>
              <a:gd name="connsiteY167" fmla="*/ 596651 h 1121663"/>
              <a:gd name="connsiteX168" fmla="*/ 1937366 w 4312110"/>
              <a:gd name="connsiteY168" fmla="*/ 596651 h 1121663"/>
              <a:gd name="connsiteX169" fmla="*/ 1942686 w 4312110"/>
              <a:gd name="connsiteY169" fmla="*/ 596651 h 1121663"/>
              <a:gd name="connsiteX170" fmla="*/ 1942686 w 4312110"/>
              <a:gd name="connsiteY170" fmla="*/ 514503 h 1121663"/>
              <a:gd name="connsiteX171" fmla="*/ 1944460 w 4312110"/>
              <a:gd name="connsiteY171" fmla="*/ 514503 h 1121663"/>
              <a:gd name="connsiteX172" fmla="*/ 1956873 w 4312110"/>
              <a:gd name="connsiteY172" fmla="*/ 514503 h 1121663"/>
              <a:gd name="connsiteX173" fmla="*/ 1956873 w 4312110"/>
              <a:gd name="connsiteY173" fmla="*/ 512612 h 1121663"/>
              <a:gd name="connsiteX174" fmla="*/ 1956873 w 4312110"/>
              <a:gd name="connsiteY174" fmla="*/ 499371 h 1121663"/>
              <a:gd name="connsiteX175" fmla="*/ 1979167 w 4312110"/>
              <a:gd name="connsiteY175" fmla="*/ 499371 h 1121663"/>
              <a:gd name="connsiteX176" fmla="*/ 1979167 w 4312110"/>
              <a:gd name="connsiteY176" fmla="*/ 498290 h 1121663"/>
              <a:gd name="connsiteX177" fmla="*/ 1979167 w 4312110"/>
              <a:gd name="connsiteY177" fmla="*/ 490724 h 1121663"/>
              <a:gd name="connsiteX178" fmla="*/ 1980940 w 4312110"/>
              <a:gd name="connsiteY178" fmla="*/ 490724 h 1121663"/>
              <a:gd name="connsiteX179" fmla="*/ 1993354 w 4312110"/>
              <a:gd name="connsiteY179" fmla="*/ 490724 h 1121663"/>
              <a:gd name="connsiteX180" fmla="*/ 1993354 w 4312110"/>
              <a:gd name="connsiteY180" fmla="*/ 491805 h 1121663"/>
              <a:gd name="connsiteX181" fmla="*/ 1993354 w 4312110"/>
              <a:gd name="connsiteY181" fmla="*/ 499371 h 1121663"/>
              <a:gd name="connsiteX182" fmla="*/ 1994114 w 4312110"/>
              <a:gd name="connsiteY182" fmla="*/ 499371 h 1121663"/>
              <a:gd name="connsiteX183" fmla="*/ 1999434 w 4312110"/>
              <a:gd name="connsiteY183" fmla="*/ 499371 h 1121663"/>
              <a:gd name="connsiteX184" fmla="*/ 2009567 w 4312110"/>
              <a:gd name="connsiteY184" fmla="*/ 495047 h 1121663"/>
              <a:gd name="connsiteX185" fmla="*/ 2013620 w 4312110"/>
              <a:gd name="connsiteY185" fmla="*/ 498290 h 1121663"/>
              <a:gd name="connsiteX186" fmla="*/ 2013620 w 4312110"/>
              <a:gd name="connsiteY186" fmla="*/ 490724 h 1121663"/>
              <a:gd name="connsiteX187" fmla="*/ 2015900 w 4312110"/>
              <a:gd name="connsiteY187" fmla="*/ 490724 h 1121663"/>
              <a:gd name="connsiteX188" fmla="*/ 2031861 w 4312110"/>
              <a:gd name="connsiteY188" fmla="*/ 490724 h 1121663"/>
              <a:gd name="connsiteX189" fmla="*/ 2031861 w 4312110"/>
              <a:gd name="connsiteY189" fmla="*/ 491805 h 1121663"/>
              <a:gd name="connsiteX190" fmla="*/ 2031861 w 4312110"/>
              <a:gd name="connsiteY190" fmla="*/ 499371 h 1121663"/>
              <a:gd name="connsiteX191" fmla="*/ 2062261 w 4312110"/>
              <a:gd name="connsiteY191" fmla="*/ 499371 h 1121663"/>
              <a:gd name="connsiteX192" fmla="*/ 2062261 w 4312110"/>
              <a:gd name="connsiteY192" fmla="*/ 500992 h 1121663"/>
              <a:gd name="connsiteX193" fmla="*/ 2062261 w 4312110"/>
              <a:gd name="connsiteY193" fmla="*/ 512342 h 1121663"/>
              <a:gd name="connsiteX194" fmla="*/ 2088608 w 4312110"/>
              <a:gd name="connsiteY194" fmla="*/ 512342 h 1121663"/>
              <a:gd name="connsiteX195" fmla="*/ 2088608 w 4312110"/>
              <a:gd name="connsiteY195" fmla="*/ 542606 h 1121663"/>
              <a:gd name="connsiteX196" fmla="*/ 2089368 w 4312110"/>
              <a:gd name="connsiteY196" fmla="*/ 542606 h 1121663"/>
              <a:gd name="connsiteX197" fmla="*/ 2094688 w 4312110"/>
              <a:gd name="connsiteY197" fmla="*/ 542606 h 1121663"/>
              <a:gd name="connsiteX198" fmla="*/ 2094688 w 4312110"/>
              <a:gd name="connsiteY198" fmla="*/ 543687 h 1121663"/>
              <a:gd name="connsiteX199" fmla="*/ 2094688 w 4312110"/>
              <a:gd name="connsiteY199" fmla="*/ 551254 h 1121663"/>
              <a:gd name="connsiteX200" fmla="*/ 2098742 w 4312110"/>
              <a:gd name="connsiteY200" fmla="*/ 581518 h 1121663"/>
              <a:gd name="connsiteX201" fmla="*/ 2099502 w 4312110"/>
              <a:gd name="connsiteY201" fmla="*/ 581518 h 1121663"/>
              <a:gd name="connsiteX202" fmla="*/ 2104822 w 4312110"/>
              <a:gd name="connsiteY202" fmla="*/ 581518 h 1121663"/>
              <a:gd name="connsiteX203" fmla="*/ 2104822 w 4312110"/>
              <a:gd name="connsiteY203" fmla="*/ 582329 h 1121663"/>
              <a:gd name="connsiteX204" fmla="*/ 2104822 w 4312110"/>
              <a:gd name="connsiteY204" fmla="*/ 588004 h 1121663"/>
              <a:gd name="connsiteX205" fmla="*/ 2105835 w 4312110"/>
              <a:gd name="connsiteY205" fmla="*/ 588004 h 1121663"/>
              <a:gd name="connsiteX206" fmla="*/ 2112928 w 4312110"/>
              <a:gd name="connsiteY206" fmla="*/ 588004 h 1121663"/>
              <a:gd name="connsiteX207" fmla="*/ 2112928 w 4312110"/>
              <a:gd name="connsiteY207" fmla="*/ 618269 h 1121663"/>
              <a:gd name="connsiteX208" fmla="*/ 2114955 w 4312110"/>
              <a:gd name="connsiteY208" fmla="*/ 618269 h 1121663"/>
              <a:gd name="connsiteX209" fmla="*/ 2129142 w 4312110"/>
              <a:gd name="connsiteY209" fmla="*/ 618269 h 1121663"/>
              <a:gd name="connsiteX210" fmla="*/ 2129142 w 4312110"/>
              <a:gd name="connsiteY210" fmla="*/ 642048 h 1121663"/>
              <a:gd name="connsiteX211" fmla="*/ 2131169 w 4312110"/>
              <a:gd name="connsiteY211" fmla="*/ 643669 h 1121663"/>
              <a:gd name="connsiteX212" fmla="*/ 2131169 w 4312110"/>
              <a:gd name="connsiteY212" fmla="*/ 655019 h 1121663"/>
              <a:gd name="connsiteX213" fmla="*/ 2131929 w 4312110"/>
              <a:gd name="connsiteY213" fmla="*/ 655019 h 1121663"/>
              <a:gd name="connsiteX214" fmla="*/ 2137249 w 4312110"/>
              <a:gd name="connsiteY214" fmla="*/ 655019 h 1121663"/>
              <a:gd name="connsiteX215" fmla="*/ 2137249 w 4312110"/>
              <a:gd name="connsiteY215" fmla="*/ 678798 h 1121663"/>
              <a:gd name="connsiteX216" fmla="*/ 2138515 w 4312110"/>
              <a:gd name="connsiteY216" fmla="*/ 678798 h 1121663"/>
              <a:gd name="connsiteX217" fmla="*/ 2147382 w 4312110"/>
              <a:gd name="connsiteY217" fmla="*/ 678798 h 1121663"/>
              <a:gd name="connsiteX218" fmla="*/ 2149409 w 4312110"/>
              <a:gd name="connsiteY218" fmla="*/ 682852 h 1121663"/>
              <a:gd name="connsiteX219" fmla="*/ 2149409 w 4312110"/>
              <a:gd name="connsiteY219" fmla="*/ 696093 h 1121663"/>
              <a:gd name="connsiteX220" fmla="*/ 2150929 w 4312110"/>
              <a:gd name="connsiteY220" fmla="*/ 694201 h 1121663"/>
              <a:gd name="connsiteX221" fmla="*/ 2161569 w 4312110"/>
              <a:gd name="connsiteY221" fmla="*/ 680960 h 1121663"/>
              <a:gd name="connsiteX222" fmla="*/ 2189943 w 4312110"/>
              <a:gd name="connsiteY222" fmla="*/ 680960 h 1121663"/>
              <a:gd name="connsiteX223" fmla="*/ 2189943 w 4312110"/>
              <a:gd name="connsiteY223" fmla="*/ 767431 h 1121663"/>
              <a:gd name="connsiteX224" fmla="*/ 2190703 w 4312110"/>
              <a:gd name="connsiteY224" fmla="*/ 767431 h 1121663"/>
              <a:gd name="connsiteX225" fmla="*/ 2196023 w 4312110"/>
              <a:gd name="connsiteY225" fmla="*/ 767431 h 1121663"/>
              <a:gd name="connsiteX226" fmla="*/ 2196783 w 4312110"/>
              <a:gd name="connsiteY226" fmla="*/ 766080 h 1121663"/>
              <a:gd name="connsiteX227" fmla="*/ 2202103 w 4312110"/>
              <a:gd name="connsiteY227" fmla="*/ 756622 h 1121663"/>
              <a:gd name="connsiteX228" fmla="*/ 2202103 w 4312110"/>
              <a:gd name="connsiteY228" fmla="*/ 758514 h 1121663"/>
              <a:gd name="connsiteX229" fmla="*/ 2202103 w 4312110"/>
              <a:gd name="connsiteY229" fmla="*/ 771755 h 1121663"/>
              <a:gd name="connsiteX230" fmla="*/ 2206156 w 4312110"/>
              <a:gd name="connsiteY230" fmla="*/ 726358 h 1121663"/>
              <a:gd name="connsiteX231" fmla="*/ 2206916 w 4312110"/>
              <a:gd name="connsiteY231" fmla="*/ 726358 h 1121663"/>
              <a:gd name="connsiteX232" fmla="*/ 2212236 w 4312110"/>
              <a:gd name="connsiteY232" fmla="*/ 726358 h 1121663"/>
              <a:gd name="connsiteX233" fmla="*/ 2212236 w 4312110"/>
              <a:gd name="connsiteY233" fmla="*/ 661504 h 1121663"/>
              <a:gd name="connsiteX234" fmla="*/ 2213250 w 4312110"/>
              <a:gd name="connsiteY234" fmla="*/ 661504 h 1121663"/>
              <a:gd name="connsiteX235" fmla="*/ 2220343 w 4312110"/>
              <a:gd name="connsiteY235" fmla="*/ 661504 h 1121663"/>
              <a:gd name="connsiteX236" fmla="*/ 2232503 w 4312110"/>
              <a:gd name="connsiteY236" fmla="*/ 618269 h 1121663"/>
              <a:gd name="connsiteX237" fmla="*/ 2233770 w 4312110"/>
              <a:gd name="connsiteY237" fmla="*/ 618269 h 1121663"/>
              <a:gd name="connsiteX238" fmla="*/ 2242637 w 4312110"/>
              <a:gd name="connsiteY238" fmla="*/ 618269 h 1121663"/>
              <a:gd name="connsiteX239" fmla="*/ 2252770 w 4312110"/>
              <a:gd name="connsiteY239" fmla="*/ 661504 h 1121663"/>
              <a:gd name="connsiteX240" fmla="*/ 2253783 w 4312110"/>
              <a:gd name="connsiteY240" fmla="*/ 661504 h 1121663"/>
              <a:gd name="connsiteX241" fmla="*/ 2260877 w 4312110"/>
              <a:gd name="connsiteY241" fmla="*/ 661504 h 1121663"/>
              <a:gd name="connsiteX242" fmla="*/ 2260877 w 4312110"/>
              <a:gd name="connsiteY242" fmla="*/ 700416 h 1121663"/>
              <a:gd name="connsiteX243" fmla="*/ 2262650 w 4312110"/>
              <a:gd name="connsiteY243" fmla="*/ 700416 h 1121663"/>
              <a:gd name="connsiteX244" fmla="*/ 2275064 w 4312110"/>
              <a:gd name="connsiteY244" fmla="*/ 700416 h 1121663"/>
              <a:gd name="connsiteX245" fmla="*/ 2275064 w 4312110"/>
              <a:gd name="connsiteY245" fmla="*/ 702578 h 1121663"/>
              <a:gd name="connsiteX246" fmla="*/ 2275064 w 4312110"/>
              <a:gd name="connsiteY246" fmla="*/ 717710 h 1121663"/>
              <a:gd name="connsiteX247" fmla="*/ 2279117 w 4312110"/>
              <a:gd name="connsiteY247" fmla="*/ 715549 h 1121663"/>
              <a:gd name="connsiteX248" fmla="*/ 2279117 w 4312110"/>
              <a:gd name="connsiteY248" fmla="*/ 700416 h 1121663"/>
              <a:gd name="connsiteX249" fmla="*/ 2280637 w 4312110"/>
              <a:gd name="connsiteY249" fmla="*/ 700416 h 1121663"/>
              <a:gd name="connsiteX250" fmla="*/ 2291277 w 4312110"/>
              <a:gd name="connsiteY250" fmla="*/ 700416 h 1121663"/>
              <a:gd name="connsiteX251" fmla="*/ 2291277 w 4312110"/>
              <a:gd name="connsiteY251" fmla="*/ 702037 h 1121663"/>
              <a:gd name="connsiteX252" fmla="*/ 2291277 w 4312110"/>
              <a:gd name="connsiteY252" fmla="*/ 713387 h 1121663"/>
              <a:gd name="connsiteX253" fmla="*/ 2321678 w 4312110"/>
              <a:gd name="connsiteY253" fmla="*/ 713387 h 1121663"/>
              <a:gd name="connsiteX254" fmla="*/ 2321678 w 4312110"/>
              <a:gd name="connsiteY254" fmla="*/ 676637 h 1121663"/>
              <a:gd name="connsiteX255" fmla="*/ 2322944 w 4312110"/>
              <a:gd name="connsiteY255" fmla="*/ 676637 h 1121663"/>
              <a:gd name="connsiteX256" fmla="*/ 2331811 w 4312110"/>
              <a:gd name="connsiteY256" fmla="*/ 676637 h 1121663"/>
              <a:gd name="connsiteX257" fmla="*/ 2331811 w 4312110"/>
              <a:gd name="connsiteY257" fmla="*/ 698254 h 1121663"/>
              <a:gd name="connsiteX258" fmla="*/ 2333838 w 4312110"/>
              <a:gd name="connsiteY258" fmla="*/ 665828 h 1121663"/>
              <a:gd name="connsiteX259" fmla="*/ 2356131 w 4312110"/>
              <a:gd name="connsiteY259" fmla="*/ 665828 h 1121663"/>
              <a:gd name="connsiteX260" fmla="*/ 2356131 w 4312110"/>
              <a:gd name="connsiteY260" fmla="*/ 664206 h 1121663"/>
              <a:gd name="connsiteX261" fmla="*/ 2356131 w 4312110"/>
              <a:gd name="connsiteY261" fmla="*/ 652857 h 1121663"/>
              <a:gd name="connsiteX262" fmla="*/ 2356891 w 4312110"/>
              <a:gd name="connsiteY262" fmla="*/ 652857 h 1121663"/>
              <a:gd name="connsiteX263" fmla="*/ 2362211 w 4312110"/>
              <a:gd name="connsiteY263" fmla="*/ 652857 h 1121663"/>
              <a:gd name="connsiteX264" fmla="*/ 2362211 w 4312110"/>
              <a:gd name="connsiteY264" fmla="*/ 650966 h 1121663"/>
              <a:gd name="connsiteX265" fmla="*/ 2362211 w 4312110"/>
              <a:gd name="connsiteY265" fmla="*/ 637725 h 1121663"/>
              <a:gd name="connsiteX266" fmla="*/ 2366265 w 4312110"/>
              <a:gd name="connsiteY266" fmla="*/ 644210 h 1121663"/>
              <a:gd name="connsiteX267" fmla="*/ 2368545 w 4312110"/>
              <a:gd name="connsiteY267" fmla="*/ 644210 h 1121663"/>
              <a:gd name="connsiteX268" fmla="*/ 2384505 w 4312110"/>
              <a:gd name="connsiteY268" fmla="*/ 644210 h 1121663"/>
              <a:gd name="connsiteX269" fmla="*/ 2384505 w 4312110"/>
              <a:gd name="connsiteY269" fmla="*/ 643399 h 1121663"/>
              <a:gd name="connsiteX270" fmla="*/ 2384505 w 4312110"/>
              <a:gd name="connsiteY270" fmla="*/ 637725 h 1121663"/>
              <a:gd name="connsiteX271" fmla="*/ 2385265 w 4312110"/>
              <a:gd name="connsiteY271" fmla="*/ 637725 h 1121663"/>
              <a:gd name="connsiteX272" fmla="*/ 2390585 w 4312110"/>
              <a:gd name="connsiteY272" fmla="*/ 637725 h 1121663"/>
              <a:gd name="connsiteX273" fmla="*/ 2390585 w 4312110"/>
              <a:gd name="connsiteY273" fmla="*/ 639076 h 1121663"/>
              <a:gd name="connsiteX274" fmla="*/ 2390585 w 4312110"/>
              <a:gd name="connsiteY274" fmla="*/ 648534 h 1121663"/>
              <a:gd name="connsiteX275" fmla="*/ 2429092 w 4312110"/>
              <a:gd name="connsiteY275" fmla="*/ 648534 h 1121663"/>
              <a:gd name="connsiteX276" fmla="*/ 2429092 w 4312110"/>
              <a:gd name="connsiteY276" fmla="*/ 786887 h 1121663"/>
              <a:gd name="connsiteX277" fmla="*/ 2430612 w 4312110"/>
              <a:gd name="connsiteY277" fmla="*/ 786887 h 1121663"/>
              <a:gd name="connsiteX278" fmla="*/ 2441252 w 4312110"/>
              <a:gd name="connsiteY278" fmla="*/ 786887 h 1121663"/>
              <a:gd name="connsiteX279" fmla="*/ 2441252 w 4312110"/>
              <a:gd name="connsiteY279" fmla="*/ 773917 h 1121663"/>
              <a:gd name="connsiteX280" fmla="*/ 2445306 w 4312110"/>
              <a:gd name="connsiteY280" fmla="*/ 773917 h 1121663"/>
              <a:gd name="connsiteX281" fmla="*/ 2445306 w 4312110"/>
              <a:gd name="connsiteY281" fmla="*/ 786887 h 1121663"/>
              <a:gd name="connsiteX282" fmla="*/ 2475706 w 4312110"/>
              <a:gd name="connsiteY282" fmla="*/ 786887 h 1121663"/>
              <a:gd name="connsiteX283" fmla="*/ 2475706 w 4312110"/>
              <a:gd name="connsiteY283" fmla="*/ 756622 h 1121663"/>
              <a:gd name="connsiteX284" fmla="*/ 2487866 w 4312110"/>
              <a:gd name="connsiteY284" fmla="*/ 756622 h 1121663"/>
              <a:gd name="connsiteX285" fmla="*/ 2500026 w 4312110"/>
              <a:gd name="connsiteY285" fmla="*/ 754461 h 1121663"/>
              <a:gd name="connsiteX286" fmla="*/ 2504080 w 4312110"/>
              <a:gd name="connsiteY286" fmla="*/ 756622 h 1121663"/>
              <a:gd name="connsiteX287" fmla="*/ 2514213 w 4312110"/>
              <a:gd name="connsiteY287" fmla="*/ 756622 h 1121663"/>
              <a:gd name="connsiteX288" fmla="*/ 2514213 w 4312110"/>
              <a:gd name="connsiteY288" fmla="*/ 786887 h 1121663"/>
              <a:gd name="connsiteX289" fmla="*/ 2522320 w 4312110"/>
              <a:gd name="connsiteY289" fmla="*/ 786887 h 1121663"/>
              <a:gd name="connsiteX290" fmla="*/ 2522320 w 4312110"/>
              <a:gd name="connsiteY290" fmla="*/ 804182 h 1121663"/>
              <a:gd name="connsiteX291" fmla="*/ 2531656 w 4312110"/>
              <a:gd name="connsiteY291" fmla="*/ 805087 h 1121663"/>
              <a:gd name="connsiteX292" fmla="*/ 2544614 w 4312110"/>
              <a:gd name="connsiteY292" fmla="*/ 805087 h 1121663"/>
              <a:gd name="connsiteX293" fmla="*/ 2544614 w 4312110"/>
              <a:gd name="connsiteY293" fmla="*/ 789049 h 1121663"/>
              <a:gd name="connsiteX294" fmla="*/ 2612570 w 4312110"/>
              <a:gd name="connsiteY294" fmla="*/ 789049 h 1121663"/>
              <a:gd name="connsiteX295" fmla="*/ 2612570 w 4312110"/>
              <a:gd name="connsiteY295" fmla="*/ 703796 h 1121663"/>
              <a:gd name="connsiteX296" fmla="*/ 2684578 w 4312110"/>
              <a:gd name="connsiteY296" fmla="*/ 703796 h 1121663"/>
              <a:gd name="connsiteX297" fmla="*/ 2684578 w 4312110"/>
              <a:gd name="connsiteY297" fmla="*/ 782564 h 1121663"/>
              <a:gd name="connsiteX298" fmla="*/ 2686482 w 4312110"/>
              <a:gd name="connsiteY298" fmla="*/ 782564 h 1121663"/>
              <a:gd name="connsiteX299" fmla="*/ 2687724 w 4312110"/>
              <a:gd name="connsiteY299" fmla="*/ 805087 h 1121663"/>
              <a:gd name="connsiteX300" fmla="*/ 2697400 w 4312110"/>
              <a:gd name="connsiteY300" fmla="*/ 805087 h 1121663"/>
              <a:gd name="connsiteX301" fmla="*/ 2698642 w 4312110"/>
              <a:gd name="connsiteY301" fmla="*/ 782564 h 1121663"/>
              <a:gd name="connsiteX302" fmla="*/ 2704722 w 4312110"/>
              <a:gd name="connsiteY302" fmla="*/ 782564 h 1121663"/>
              <a:gd name="connsiteX303" fmla="*/ 2705964 w 4312110"/>
              <a:gd name="connsiteY303" fmla="*/ 805087 h 1121663"/>
              <a:gd name="connsiteX304" fmla="*/ 2756586 w 4312110"/>
              <a:gd name="connsiteY304" fmla="*/ 805087 h 1121663"/>
              <a:gd name="connsiteX305" fmla="*/ 2756586 w 4312110"/>
              <a:gd name="connsiteY305" fmla="*/ 642059 h 1121663"/>
              <a:gd name="connsiteX306" fmla="*/ 2953913 w 4312110"/>
              <a:gd name="connsiteY306" fmla="*/ 642059 h 1121663"/>
              <a:gd name="connsiteX307" fmla="*/ 2953913 w 4312110"/>
              <a:gd name="connsiteY307" fmla="*/ 805087 h 1121663"/>
              <a:gd name="connsiteX308" fmla="*/ 2972610 w 4312110"/>
              <a:gd name="connsiteY308" fmla="*/ 805087 h 1121663"/>
              <a:gd name="connsiteX309" fmla="*/ 2972610 w 4312110"/>
              <a:gd name="connsiteY309" fmla="*/ 722394 h 1121663"/>
              <a:gd name="connsiteX310" fmla="*/ 3067730 w 4312110"/>
              <a:gd name="connsiteY310" fmla="*/ 722394 h 1121663"/>
              <a:gd name="connsiteX311" fmla="*/ 3079661 w 4312110"/>
              <a:gd name="connsiteY311" fmla="*/ 404253 h 1121663"/>
              <a:gd name="connsiteX312" fmla="*/ 3067501 w 4312110"/>
              <a:gd name="connsiteY312" fmla="*/ 382635 h 1121663"/>
              <a:gd name="connsiteX313" fmla="*/ 3061421 w 4312110"/>
              <a:gd name="connsiteY313" fmla="*/ 378311 h 1121663"/>
              <a:gd name="connsiteX314" fmla="*/ 3069527 w 4312110"/>
              <a:gd name="connsiteY314" fmla="*/ 354532 h 1121663"/>
              <a:gd name="connsiteX315" fmla="*/ 3069527 w 4312110"/>
              <a:gd name="connsiteY315" fmla="*/ 337238 h 1121663"/>
              <a:gd name="connsiteX316" fmla="*/ 3083714 w 4312110"/>
              <a:gd name="connsiteY316" fmla="*/ 337238 h 1121663"/>
              <a:gd name="connsiteX317" fmla="*/ 3083714 w 4312110"/>
              <a:gd name="connsiteY317" fmla="*/ 315620 h 1121663"/>
              <a:gd name="connsiteX318" fmla="*/ 3085741 w 4312110"/>
              <a:gd name="connsiteY318" fmla="*/ 311296 h 1121663"/>
              <a:gd name="connsiteX319" fmla="*/ 3085741 w 4312110"/>
              <a:gd name="connsiteY319" fmla="*/ 233472 h 1121663"/>
              <a:gd name="connsiteX320" fmla="*/ 3083714 w 4312110"/>
              <a:gd name="connsiteY320" fmla="*/ 226987 h 1121663"/>
              <a:gd name="connsiteX321" fmla="*/ 3089794 w 4312110"/>
              <a:gd name="connsiteY321" fmla="*/ 220501 h 1121663"/>
              <a:gd name="connsiteX322" fmla="*/ 3089794 w 4312110"/>
              <a:gd name="connsiteY322" fmla="*/ 162133 h 1121663"/>
              <a:gd name="connsiteX323" fmla="*/ 3091821 w 4312110"/>
              <a:gd name="connsiteY323" fmla="*/ 157810 h 1121663"/>
              <a:gd name="connsiteX324" fmla="*/ 3091821 w 4312110"/>
              <a:gd name="connsiteY324" fmla="*/ 101604 h 1121663"/>
              <a:gd name="connsiteX325" fmla="*/ 3093847 w 4312110"/>
              <a:gd name="connsiteY325" fmla="*/ 82148 h 1121663"/>
              <a:gd name="connsiteX326" fmla="*/ 3097901 w 4312110"/>
              <a:gd name="connsiteY326" fmla="*/ 99442 h 1121663"/>
              <a:gd name="connsiteX327" fmla="*/ 3099927 w 4312110"/>
              <a:gd name="connsiteY327" fmla="*/ 157810 h 1121663"/>
              <a:gd name="connsiteX328" fmla="*/ 3101954 w 4312110"/>
              <a:gd name="connsiteY328" fmla="*/ 220501 h 1121663"/>
              <a:gd name="connsiteX329" fmla="*/ 3108034 w 4312110"/>
              <a:gd name="connsiteY329" fmla="*/ 226987 h 1121663"/>
              <a:gd name="connsiteX330" fmla="*/ 3106007 w 4312110"/>
              <a:gd name="connsiteY330" fmla="*/ 233472 h 1121663"/>
              <a:gd name="connsiteX331" fmla="*/ 3106007 w 4312110"/>
              <a:gd name="connsiteY331" fmla="*/ 311296 h 1121663"/>
              <a:gd name="connsiteX332" fmla="*/ 3108034 w 4312110"/>
              <a:gd name="connsiteY332" fmla="*/ 315620 h 1121663"/>
              <a:gd name="connsiteX333" fmla="*/ 3108034 w 4312110"/>
              <a:gd name="connsiteY333" fmla="*/ 337238 h 1121663"/>
              <a:gd name="connsiteX334" fmla="*/ 3122221 w 4312110"/>
              <a:gd name="connsiteY334" fmla="*/ 337238 h 1121663"/>
              <a:gd name="connsiteX335" fmla="*/ 3122221 w 4312110"/>
              <a:gd name="connsiteY335" fmla="*/ 354532 h 1121663"/>
              <a:gd name="connsiteX336" fmla="*/ 3130329 w 4312110"/>
              <a:gd name="connsiteY336" fmla="*/ 378311 h 1121663"/>
              <a:gd name="connsiteX337" fmla="*/ 3124249 w 4312110"/>
              <a:gd name="connsiteY337" fmla="*/ 382635 h 1121663"/>
              <a:gd name="connsiteX338" fmla="*/ 3112087 w 4312110"/>
              <a:gd name="connsiteY338" fmla="*/ 404253 h 1121663"/>
              <a:gd name="connsiteX339" fmla="*/ 3120194 w 4312110"/>
              <a:gd name="connsiteY339" fmla="*/ 657181 h 1121663"/>
              <a:gd name="connsiteX340" fmla="*/ 3185049 w 4312110"/>
              <a:gd name="connsiteY340" fmla="*/ 657181 h 1121663"/>
              <a:gd name="connsiteX341" fmla="*/ 3185049 w 4312110"/>
              <a:gd name="connsiteY341" fmla="*/ 732843 h 1121663"/>
              <a:gd name="connsiteX342" fmla="*/ 3193155 w 4312110"/>
              <a:gd name="connsiteY342" fmla="*/ 732843 h 1121663"/>
              <a:gd name="connsiteX343" fmla="*/ 3195182 w 4312110"/>
              <a:gd name="connsiteY343" fmla="*/ 726358 h 1121663"/>
              <a:gd name="connsiteX344" fmla="*/ 3201262 w 4312110"/>
              <a:gd name="connsiteY344" fmla="*/ 726358 h 1121663"/>
              <a:gd name="connsiteX345" fmla="*/ 3203290 w 4312110"/>
              <a:gd name="connsiteY345" fmla="*/ 735005 h 1121663"/>
              <a:gd name="connsiteX346" fmla="*/ 3215450 w 4312110"/>
              <a:gd name="connsiteY346" fmla="*/ 735005 h 1121663"/>
              <a:gd name="connsiteX347" fmla="*/ 3215450 w 4312110"/>
              <a:gd name="connsiteY347" fmla="*/ 728519 h 1121663"/>
              <a:gd name="connsiteX348" fmla="*/ 3237742 w 4312110"/>
              <a:gd name="connsiteY348" fmla="*/ 728519 h 1121663"/>
              <a:gd name="connsiteX349" fmla="*/ 3237742 w 4312110"/>
              <a:gd name="connsiteY349" fmla="*/ 735005 h 1121663"/>
              <a:gd name="connsiteX350" fmla="*/ 3258010 w 4312110"/>
              <a:gd name="connsiteY350" fmla="*/ 735005 h 1121663"/>
              <a:gd name="connsiteX351" fmla="*/ 3258010 w 4312110"/>
              <a:gd name="connsiteY351" fmla="*/ 780402 h 1121663"/>
              <a:gd name="connsiteX352" fmla="*/ 3272197 w 4312110"/>
              <a:gd name="connsiteY352" fmla="*/ 780402 h 1121663"/>
              <a:gd name="connsiteX353" fmla="*/ 3272197 w 4312110"/>
              <a:gd name="connsiteY353" fmla="*/ 767431 h 1121663"/>
              <a:gd name="connsiteX354" fmla="*/ 3288410 w 4312110"/>
              <a:gd name="connsiteY354" fmla="*/ 767431 h 1121663"/>
              <a:gd name="connsiteX355" fmla="*/ 3288410 w 4312110"/>
              <a:gd name="connsiteY355" fmla="*/ 588004 h 1121663"/>
              <a:gd name="connsiteX356" fmla="*/ 3294490 w 4312110"/>
              <a:gd name="connsiteY356" fmla="*/ 581518 h 1121663"/>
              <a:gd name="connsiteX357" fmla="*/ 3367451 w 4312110"/>
              <a:gd name="connsiteY357" fmla="*/ 581518 h 1121663"/>
              <a:gd name="connsiteX358" fmla="*/ 3367451 w 4312110"/>
              <a:gd name="connsiteY358" fmla="*/ 590166 h 1121663"/>
              <a:gd name="connsiteX359" fmla="*/ 3377585 w 4312110"/>
              <a:gd name="connsiteY359" fmla="*/ 590166 h 1121663"/>
              <a:gd name="connsiteX360" fmla="*/ 3377585 w 4312110"/>
              <a:gd name="connsiteY360" fmla="*/ 704740 h 1121663"/>
              <a:gd name="connsiteX361" fmla="*/ 3399878 w 4312110"/>
              <a:gd name="connsiteY361" fmla="*/ 704740 h 1121663"/>
              <a:gd name="connsiteX362" fmla="*/ 3399878 w 4312110"/>
              <a:gd name="connsiteY362" fmla="*/ 637725 h 1121663"/>
              <a:gd name="connsiteX363" fmla="*/ 3426226 w 4312110"/>
              <a:gd name="connsiteY363" fmla="*/ 637725 h 1121663"/>
              <a:gd name="connsiteX364" fmla="*/ 3430278 w 4312110"/>
              <a:gd name="connsiteY364" fmla="*/ 633401 h 1121663"/>
              <a:gd name="connsiteX365" fmla="*/ 3438386 w 4312110"/>
              <a:gd name="connsiteY365" fmla="*/ 633401 h 1121663"/>
              <a:gd name="connsiteX366" fmla="*/ 3442438 w 4312110"/>
              <a:gd name="connsiteY366" fmla="*/ 637725 h 1121663"/>
              <a:gd name="connsiteX367" fmla="*/ 3464733 w 4312110"/>
              <a:gd name="connsiteY367" fmla="*/ 637725 h 1121663"/>
              <a:gd name="connsiteX368" fmla="*/ 3464733 w 4312110"/>
              <a:gd name="connsiteY368" fmla="*/ 520989 h 1121663"/>
              <a:gd name="connsiteX369" fmla="*/ 3521479 w 4312110"/>
              <a:gd name="connsiteY369" fmla="*/ 510180 h 1121663"/>
              <a:gd name="connsiteX370" fmla="*/ 3521479 w 4312110"/>
              <a:gd name="connsiteY370" fmla="*/ 511261 h 1121663"/>
              <a:gd name="connsiteX371" fmla="*/ 3521479 w 4312110"/>
              <a:gd name="connsiteY371" fmla="*/ 518827 h 1121663"/>
              <a:gd name="connsiteX372" fmla="*/ 3547826 w 4312110"/>
              <a:gd name="connsiteY372" fmla="*/ 518827 h 1121663"/>
              <a:gd name="connsiteX373" fmla="*/ 3547826 w 4312110"/>
              <a:gd name="connsiteY373" fmla="*/ 773917 h 1121663"/>
              <a:gd name="connsiteX374" fmla="*/ 3570121 w 4312110"/>
              <a:gd name="connsiteY374" fmla="*/ 773917 h 1121663"/>
              <a:gd name="connsiteX375" fmla="*/ 3570121 w 4312110"/>
              <a:gd name="connsiteY375" fmla="*/ 769593 h 1121663"/>
              <a:gd name="connsiteX376" fmla="*/ 3582281 w 4312110"/>
              <a:gd name="connsiteY376" fmla="*/ 769593 h 1121663"/>
              <a:gd name="connsiteX377" fmla="*/ 3582281 w 4312110"/>
              <a:gd name="connsiteY377" fmla="*/ 773917 h 1121663"/>
              <a:gd name="connsiteX378" fmla="*/ 3606601 w 4312110"/>
              <a:gd name="connsiteY378" fmla="*/ 773917 h 1121663"/>
              <a:gd name="connsiteX379" fmla="*/ 3606601 w 4312110"/>
              <a:gd name="connsiteY379" fmla="*/ 760946 h 1121663"/>
              <a:gd name="connsiteX380" fmla="*/ 3634974 w 4312110"/>
              <a:gd name="connsiteY380" fmla="*/ 760946 h 1121663"/>
              <a:gd name="connsiteX381" fmla="*/ 3647134 w 4312110"/>
              <a:gd name="connsiteY381" fmla="*/ 756622 h 1121663"/>
              <a:gd name="connsiteX382" fmla="*/ 3667402 w 4312110"/>
              <a:gd name="connsiteY382" fmla="*/ 760946 h 1121663"/>
              <a:gd name="connsiteX383" fmla="*/ 3667402 w 4312110"/>
              <a:gd name="connsiteY383" fmla="*/ 743652 h 1121663"/>
              <a:gd name="connsiteX384" fmla="*/ 3675509 w 4312110"/>
              <a:gd name="connsiteY384" fmla="*/ 743652 h 1121663"/>
              <a:gd name="connsiteX385" fmla="*/ 3675509 w 4312110"/>
              <a:gd name="connsiteY385" fmla="*/ 730681 h 1121663"/>
              <a:gd name="connsiteX386" fmla="*/ 3732255 w 4312110"/>
              <a:gd name="connsiteY386" fmla="*/ 730681 h 1121663"/>
              <a:gd name="connsiteX387" fmla="*/ 3732255 w 4312110"/>
              <a:gd name="connsiteY387" fmla="*/ 700416 h 1121663"/>
              <a:gd name="connsiteX388" fmla="*/ 3750495 w 4312110"/>
              <a:gd name="connsiteY388" fmla="*/ 700416 h 1121663"/>
              <a:gd name="connsiteX389" fmla="*/ 3750495 w 4312110"/>
              <a:gd name="connsiteY389" fmla="*/ 693931 h 1121663"/>
              <a:gd name="connsiteX390" fmla="*/ 3762655 w 4312110"/>
              <a:gd name="connsiteY390" fmla="*/ 693931 h 1121663"/>
              <a:gd name="connsiteX391" fmla="*/ 3762655 w 4312110"/>
              <a:gd name="connsiteY391" fmla="*/ 700416 h 1121663"/>
              <a:gd name="connsiteX392" fmla="*/ 3778869 w 4312110"/>
              <a:gd name="connsiteY392" fmla="*/ 700416 h 1121663"/>
              <a:gd name="connsiteX393" fmla="*/ 3778869 w 4312110"/>
              <a:gd name="connsiteY393" fmla="*/ 750137 h 1121663"/>
              <a:gd name="connsiteX394" fmla="*/ 3811297 w 4312110"/>
              <a:gd name="connsiteY394" fmla="*/ 750137 h 1121663"/>
              <a:gd name="connsiteX395" fmla="*/ 3811297 w 4312110"/>
              <a:gd name="connsiteY395" fmla="*/ 724196 h 1121663"/>
              <a:gd name="connsiteX396" fmla="*/ 3849803 w 4312110"/>
              <a:gd name="connsiteY396" fmla="*/ 724196 h 1121663"/>
              <a:gd name="connsiteX397" fmla="*/ 3849803 w 4312110"/>
              <a:gd name="connsiteY397" fmla="*/ 693931 h 1121663"/>
              <a:gd name="connsiteX398" fmla="*/ 3898445 w 4312110"/>
              <a:gd name="connsiteY398" fmla="*/ 693931 h 1121663"/>
              <a:gd name="connsiteX399" fmla="*/ 3898445 w 4312110"/>
              <a:gd name="connsiteY399" fmla="*/ 805087 h 1121663"/>
              <a:gd name="connsiteX400" fmla="*/ 3898445 w 4312110"/>
              <a:gd name="connsiteY400" fmla="*/ 818866 h 1121663"/>
              <a:gd name="connsiteX401" fmla="*/ 3964319 w 4312110"/>
              <a:gd name="connsiteY401" fmla="*/ 818866 h 1121663"/>
              <a:gd name="connsiteX402" fmla="*/ 3964319 w 4312110"/>
              <a:gd name="connsiteY402" fmla="*/ 924638 h 1121663"/>
              <a:gd name="connsiteX403" fmla="*/ 3964319 w 4312110"/>
              <a:gd name="connsiteY403" fmla="*/ 947885 h 1121663"/>
              <a:gd name="connsiteX404" fmla="*/ 3979279 w 4312110"/>
              <a:gd name="connsiteY404" fmla="*/ 947885 h 1121663"/>
              <a:gd name="connsiteX405" fmla="*/ 3979279 w 4312110"/>
              <a:gd name="connsiteY405" fmla="*/ 946723 h 1121663"/>
              <a:gd name="connsiteX406" fmla="*/ 3979279 w 4312110"/>
              <a:gd name="connsiteY406" fmla="*/ 938587 h 1121663"/>
              <a:gd name="connsiteX407" fmla="*/ 4023859 w 4312110"/>
              <a:gd name="connsiteY407" fmla="*/ 938587 h 1121663"/>
              <a:gd name="connsiteX408" fmla="*/ 4023859 w 4312110"/>
              <a:gd name="connsiteY408" fmla="*/ 959508 h 1121663"/>
              <a:gd name="connsiteX409" fmla="*/ 4026087 w 4312110"/>
              <a:gd name="connsiteY409" fmla="*/ 960671 h 1121663"/>
              <a:gd name="connsiteX410" fmla="*/ 4041691 w 4312110"/>
              <a:gd name="connsiteY410" fmla="*/ 968807 h 1121663"/>
              <a:gd name="connsiteX411" fmla="*/ 4041691 w 4312110"/>
              <a:gd name="connsiteY411" fmla="*/ 999027 h 1121663"/>
              <a:gd name="connsiteX412" fmla="*/ 4043085 w 4312110"/>
              <a:gd name="connsiteY412" fmla="*/ 999609 h 1121663"/>
              <a:gd name="connsiteX413" fmla="*/ 4052837 w 4312110"/>
              <a:gd name="connsiteY413" fmla="*/ 1003677 h 1121663"/>
              <a:gd name="connsiteX414" fmla="*/ 4052837 w 4312110"/>
              <a:gd name="connsiteY414" fmla="*/ 1002515 h 1121663"/>
              <a:gd name="connsiteX415" fmla="*/ 4052837 w 4312110"/>
              <a:gd name="connsiteY415" fmla="*/ 994378 h 1121663"/>
              <a:gd name="connsiteX416" fmla="*/ 4053951 w 4312110"/>
              <a:gd name="connsiteY416" fmla="*/ 994378 h 1121663"/>
              <a:gd name="connsiteX417" fmla="*/ 4061753 w 4312110"/>
              <a:gd name="connsiteY417" fmla="*/ 994378 h 1121663"/>
              <a:gd name="connsiteX418" fmla="*/ 4061753 w 4312110"/>
              <a:gd name="connsiteY418" fmla="*/ 993506 h 1121663"/>
              <a:gd name="connsiteX419" fmla="*/ 4061753 w 4312110"/>
              <a:gd name="connsiteY419" fmla="*/ 987404 h 1121663"/>
              <a:gd name="connsiteX420" fmla="*/ 4060638 w 4312110"/>
              <a:gd name="connsiteY420" fmla="*/ 987404 h 1121663"/>
              <a:gd name="connsiteX421" fmla="*/ 4052837 w 4312110"/>
              <a:gd name="connsiteY421" fmla="*/ 987404 h 1121663"/>
              <a:gd name="connsiteX422" fmla="*/ 4052837 w 4312110"/>
              <a:gd name="connsiteY422" fmla="*/ 986242 h 1121663"/>
              <a:gd name="connsiteX423" fmla="*/ 4052837 w 4312110"/>
              <a:gd name="connsiteY423" fmla="*/ 978106 h 1121663"/>
              <a:gd name="connsiteX424" fmla="*/ 4053951 w 4312110"/>
              <a:gd name="connsiteY424" fmla="*/ 978106 h 1121663"/>
              <a:gd name="connsiteX425" fmla="*/ 4061753 w 4312110"/>
              <a:gd name="connsiteY425" fmla="*/ 978106 h 1121663"/>
              <a:gd name="connsiteX426" fmla="*/ 4061753 w 4312110"/>
              <a:gd name="connsiteY426" fmla="*/ 976943 h 1121663"/>
              <a:gd name="connsiteX427" fmla="*/ 4061753 w 4312110"/>
              <a:gd name="connsiteY427" fmla="*/ 968807 h 1121663"/>
              <a:gd name="connsiteX428" fmla="*/ 4060638 w 4312110"/>
              <a:gd name="connsiteY428" fmla="*/ 968807 h 1121663"/>
              <a:gd name="connsiteX429" fmla="*/ 4052837 w 4312110"/>
              <a:gd name="connsiteY429" fmla="*/ 968807 h 1121663"/>
              <a:gd name="connsiteX430" fmla="*/ 4052837 w 4312110"/>
              <a:gd name="connsiteY430" fmla="*/ 967645 h 1121663"/>
              <a:gd name="connsiteX431" fmla="*/ 4052837 w 4312110"/>
              <a:gd name="connsiteY431" fmla="*/ 959508 h 1121663"/>
              <a:gd name="connsiteX432" fmla="*/ 4053951 w 4312110"/>
              <a:gd name="connsiteY432" fmla="*/ 959508 h 1121663"/>
              <a:gd name="connsiteX433" fmla="*/ 4061753 w 4312110"/>
              <a:gd name="connsiteY433" fmla="*/ 959508 h 1121663"/>
              <a:gd name="connsiteX434" fmla="*/ 4061753 w 4312110"/>
              <a:gd name="connsiteY434" fmla="*/ 958637 h 1121663"/>
              <a:gd name="connsiteX435" fmla="*/ 4061753 w 4312110"/>
              <a:gd name="connsiteY435" fmla="*/ 952535 h 1121663"/>
              <a:gd name="connsiteX436" fmla="*/ 4060638 w 4312110"/>
              <a:gd name="connsiteY436" fmla="*/ 952535 h 1121663"/>
              <a:gd name="connsiteX437" fmla="*/ 4052837 w 4312110"/>
              <a:gd name="connsiteY437" fmla="*/ 952535 h 1121663"/>
              <a:gd name="connsiteX438" fmla="*/ 4052837 w 4312110"/>
              <a:gd name="connsiteY438" fmla="*/ 951372 h 1121663"/>
              <a:gd name="connsiteX439" fmla="*/ 4052837 w 4312110"/>
              <a:gd name="connsiteY439" fmla="*/ 943236 h 1121663"/>
              <a:gd name="connsiteX440" fmla="*/ 4053951 w 4312110"/>
              <a:gd name="connsiteY440" fmla="*/ 943236 h 1121663"/>
              <a:gd name="connsiteX441" fmla="*/ 4061753 w 4312110"/>
              <a:gd name="connsiteY441" fmla="*/ 943236 h 1121663"/>
              <a:gd name="connsiteX442" fmla="*/ 4061753 w 4312110"/>
              <a:gd name="connsiteY442" fmla="*/ 942074 h 1121663"/>
              <a:gd name="connsiteX443" fmla="*/ 4061753 w 4312110"/>
              <a:gd name="connsiteY443" fmla="*/ 933937 h 1121663"/>
              <a:gd name="connsiteX444" fmla="*/ 4060638 w 4312110"/>
              <a:gd name="connsiteY444" fmla="*/ 933937 h 1121663"/>
              <a:gd name="connsiteX445" fmla="*/ 4052837 w 4312110"/>
              <a:gd name="connsiteY445" fmla="*/ 933937 h 1121663"/>
              <a:gd name="connsiteX446" fmla="*/ 4052837 w 4312110"/>
              <a:gd name="connsiteY446" fmla="*/ 933066 h 1121663"/>
              <a:gd name="connsiteX447" fmla="*/ 4052837 w 4312110"/>
              <a:gd name="connsiteY447" fmla="*/ 926963 h 1121663"/>
              <a:gd name="connsiteX448" fmla="*/ 4053951 w 4312110"/>
              <a:gd name="connsiteY448" fmla="*/ 926963 h 1121663"/>
              <a:gd name="connsiteX449" fmla="*/ 4061753 w 4312110"/>
              <a:gd name="connsiteY449" fmla="*/ 926963 h 1121663"/>
              <a:gd name="connsiteX450" fmla="*/ 4061753 w 4312110"/>
              <a:gd name="connsiteY450" fmla="*/ 925801 h 1121663"/>
              <a:gd name="connsiteX451" fmla="*/ 4061753 w 4312110"/>
              <a:gd name="connsiteY451" fmla="*/ 917665 h 1121663"/>
              <a:gd name="connsiteX452" fmla="*/ 4060638 w 4312110"/>
              <a:gd name="connsiteY452" fmla="*/ 917665 h 1121663"/>
              <a:gd name="connsiteX453" fmla="*/ 4052837 w 4312110"/>
              <a:gd name="connsiteY453" fmla="*/ 917665 h 1121663"/>
              <a:gd name="connsiteX454" fmla="*/ 4052837 w 4312110"/>
              <a:gd name="connsiteY454" fmla="*/ 916503 h 1121663"/>
              <a:gd name="connsiteX455" fmla="*/ 4052837 w 4312110"/>
              <a:gd name="connsiteY455" fmla="*/ 908366 h 1121663"/>
              <a:gd name="connsiteX456" fmla="*/ 4053951 w 4312110"/>
              <a:gd name="connsiteY456" fmla="*/ 908366 h 1121663"/>
              <a:gd name="connsiteX457" fmla="*/ 4061753 w 4312110"/>
              <a:gd name="connsiteY457" fmla="*/ 908366 h 1121663"/>
              <a:gd name="connsiteX458" fmla="*/ 4061753 w 4312110"/>
              <a:gd name="connsiteY458" fmla="*/ 907204 h 1121663"/>
              <a:gd name="connsiteX459" fmla="*/ 4061753 w 4312110"/>
              <a:gd name="connsiteY459" fmla="*/ 899068 h 1121663"/>
              <a:gd name="connsiteX460" fmla="*/ 4060638 w 4312110"/>
              <a:gd name="connsiteY460" fmla="*/ 899068 h 1121663"/>
              <a:gd name="connsiteX461" fmla="*/ 4052837 w 4312110"/>
              <a:gd name="connsiteY461" fmla="*/ 899068 h 1121663"/>
              <a:gd name="connsiteX462" fmla="*/ 4052837 w 4312110"/>
              <a:gd name="connsiteY462" fmla="*/ 898196 h 1121663"/>
              <a:gd name="connsiteX463" fmla="*/ 4052837 w 4312110"/>
              <a:gd name="connsiteY463" fmla="*/ 892094 h 1121663"/>
              <a:gd name="connsiteX464" fmla="*/ 4053951 w 4312110"/>
              <a:gd name="connsiteY464" fmla="*/ 892094 h 1121663"/>
              <a:gd name="connsiteX465" fmla="*/ 4061753 w 4312110"/>
              <a:gd name="connsiteY465" fmla="*/ 892094 h 1121663"/>
              <a:gd name="connsiteX466" fmla="*/ 4061753 w 4312110"/>
              <a:gd name="connsiteY466" fmla="*/ 890931 h 1121663"/>
              <a:gd name="connsiteX467" fmla="*/ 4061753 w 4312110"/>
              <a:gd name="connsiteY467" fmla="*/ 882795 h 1121663"/>
              <a:gd name="connsiteX468" fmla="*/ 4060638 w 4312110"/>
              <a:gd name="connsiteY468" fmla="*/ 882795 h 1121663"/>
              <a:gd name="connsiteX469" fmla="*/ 4052837 w 4312110"/>
              <a:gd name="connsiteY469" fmla="*/ 882795 h 1121663"/>
              <a:gd name="connsiteX470" fmla="*/ 4052837 w 4312110"/>
              <a:gd name="connsiteY470" fmla="*/ 881633 h 1121663"/>
              <a:gd name="connsiteX471" fmla="*/ 4052837 w 4312110"/>
              <a:gd name="connsiteY471" fmla="*/ 873496 h 1121663"/>
              <a:gd name="connsiteX472" fmla="*/ 4053951 w 4312110"/>
              <a:gd name="connsiteY472" fmla="*/ 873496 h 1121663"/>
              <a:gd name="connsiteX473" fmla="*/ 4061753 w 4312110"/>
              <a:gd name="connsiteY473" fmla="*/ 873496 h 1121663"/>
              <a:gd name="connsiteX474" fmla="*/ 4061753 w 4312110"/>
              <a:gd name="connsiteY474" fmla="*/ 872625 h 1121663"/>
              <a:gd name="connsiteX475" fmla="*/ 4061753 w 4312110"/>
              <a:gd name="connsiteY475" fmla="*/ 866523 h 1121663"/>
              <a:gd name="connsiteX476" fmla="*/ 4060638 w 4312110"/>
              <a:gd name="connsiteY476" fmla="*/ 866523 h 1121663"/>
              <a:gd name="connsiteX477" fmla="*/ 4052837 w 4312110"/>
              <a:gd name="connsiteY477" fmla="*/ 866523 h 1121663"/>
              <a:gd name="connsiteX478" fmla="*/ 4052837 w 4312110"/>
              <a:gd name="connsiteY478" fmla="*/ 865360 h 1121663"/>
              <a:gd name="connsiteX479" fmla="*/ 4052837 w 4312110"/>
              <a:gd name="connsiteY479" fmla="*/ 857224 h 1121663"/>
              <a:gd name="connsiteX480" fmla="*/ 4053951 w 4312110"/>
              <a:gd name="connsiteY480" fmla="*/ 857224 h 1121663"/>
              <a:gd name="connsiteX481" fmla="*/ 4061753 w 4312110"/>
              <a:gd name="connsiteY481" fmla="*/ 857224 h 1121663"/>
              <a:gd name="connsiteX482" fmla="*/ 4061753 w 4312110"/>
              <a:gd name="connsiteY482" fmla="*/ 856062 h 1121663"/>
              <a:gd name="connsiteX483" fmla="*/ 4061753 w 4312110"/>
              <a:gd name="connsiteY483" fmla="*/ 847925 h 1121663"/>
              <a:gd name="connsiteX484" fmla="*/ 4060638 w 4312110"/>
              <a:gd name="connsiteY484" fmla="*/ 847925 h 1121663"/>
              <a:gd name="connsiteX485" fmla="*/ 4052837 w 4312110"/>
              <a:gd name="connsiteY485" fmla="*/ 847925 h 1121663"/>
              <a:gd name="connsiteX486" fmla="*/ 4052837 w 4312110"/>
              <a:gd name="connsiteY486" fmla="*/ 846763 h 1121663"/>
              <a:gd name="connsiteX487" fmla="*/ 4052837 w 4312110"/>
              <a:gd name="connsiteY487" fmla="*/ 838627 h 1121663"/>
              <a:gd name="connsiteX488" fmla="*/ 4053951 w 4312110"/>
              <a:gd name="connsiteY488" fmla="*/ 838627 h 1121663"/>
              <a:gd name="connsiteX489" fmla="*/ 4061753 w 4312110"/>
              <a:gd name="connsiteY489" fmla="*/ 838627 h 1121663"/>
              <a:gd name="connsiteX490" fmla="*/ 4061753 w 4312110"/>
              <a:gd name="connsiteY490" fmla="*/ 837755 h 1121663"/>
              <a:gd name="connsiteX491" fmla="*/ 4061753 w 4312110"/>
              <a:gd name="connsiteY491" fmla="*/ 831653 h 1121663"/>
              <a:gd name="connsiteX492" fmla="*/ 4060638 w 4312110"/>
              <a:gd name="connsiteY492" fmla="*/ 831653 h 1121663"/>
              <a:gd name="connsiteX493" fmla="*/ 4052837 w 4312110"/>
              <a:gd name="connsiteY493" fmla="*/ 831653 h 1121663"/>
              <a:gd name="connsiteX494" fmla="*/ 4052837 w 4312110"/>
              <a:gd name="connsiteY494" fmla="*/ 830491 h 1121663"/>
              <a:gd name="connsiteX495" fmla="*/ 4052837 w 4312110"/>
              <a:gd name="connsiteY495" fmla="*/ 822354 h 1121663"/>
              <a:gd name="connsiteX496" fmla="*/ 4053951 w 4312110"/>
              <a:gd name="connsiteY496" fmla="*/ 822354 h 1121663"/>
              <a:gd name="connsiteX497" fmla="*/ 4061753 w 4312110"/>
              <a:gd name="connsiteY497" fmla="*/ 822354 h 1121663"/>
              <a:gd name="connsiteX498" fmla="*/ 4061753 w 4312110"/>
              <a:gd name="connsiteY498" fmla="*/ 821192 h 1121663"/>
              <a:gd name="connsiteX499" fmla="*/ 4061753 w 4312110"/>
              <a:gd name="connsiteY499" fmla="*/ 813056 h 1121663"/>
              <a:gd name="connsiteX500" fmla="*/ 4060638 w 4312110"/>
              <a:gd name="connsiteY500" fmla="*/ 813056 h 1121663"/>
              <a:gd name="connsiteX501" fmla="*/ 4052837 w 4312110"/>
              <a:gd name="connsiteY501" fmla="*/ 813056 h 1121663"/>
              <a:gd name="connsiteX502" fmla="*/ 4052837 w 4312110"/>
              <a:gd name="connsiteY502" fmla="*/ 811893 h 1121663"/>
              <a:gd name="connsiteX503" fmla="*/ 4052837 w 4312110"/>
              <a:gd name="connsiteY503" fmla="*/ 803757 h 1121663"/>
              <a:gd name="connsiteX504" fmla="*/ 4053951 w 4312110"/>
              <a:gd name="connsiteY504" fmla="*/ 803757 h 1121663"/>
              <a:gd name="connsiteX505" fmla="*/ 4061753 w 4312110"/>
              <a:gd name="connsiteY505" fmla="*/ 803757 h 1121663"/>
              <a:gd name="connsiteX506" fmla="*/ 4061753 w 4312110"/>
              <a:gd name="connsiteY506" fmla="*/ 802885 h 1121663"/>
              <a:gd name="connsiteX507" fmla="*/ 4061753 w 4312110"/>
              <a:gd name="connsiteY507" fmla="*/ 796783 h 1121663"/>
              <a:gd name="connsiteX508" fmla="*/ 4060638 w 4312110"/>
              <a:gd name="connsiteY508" fmla="*/ 796783 h 1121663"/>
              <a:gd name="connsiteX509" fmla="*/ 4052837 w 4312110"/>
              <a:gd name="connsiteY509" fmla="*/ 796783 h 1121663"/>
              <a:gd name="connsiteX510" fmla="*/ 4052837 w 4312110"/>
              <a:gd name="connsiteY510" fmla="*/ 795621 h 1121663"/>
              <a:gd name="connsiteX511" fmla="*/ 4052837 w 4312110"/>
              <a:gd name="connsiteY511" fmla="*/ 787484 h 1121663"/>
              <a:gd name="connsiteX512" fmla="*/ 4053951 w 4312110"/>
              <a:gd name="connsiteY512" fmla="*/ 787484 h 1121663"/>
              <a:gd name="connsiteX513" fmla="*/ 4061753 w 4312110"/>
              <a:gd name="connsiteY513" fmla="*/ 787484 h 1121663"/>
              <a:gd name="connsiteX514" fmla="*/ 4060638 w 4312110"/>
              <a:gd name="connsiteY514" fmla="*/ 785741 h 1121663"/>
              <a:gd name="connsiteX515" fmla="*/ 4052837 w 4312110"/>
              <a:gd name="connsiteY515" fmla="*/ 773537 h 1121663"/>
              <a:gd name="connsiteX516" fmla="*/ 4052837 w 4312110"/>
              <a:gd name="connsiteY516" fmla="*/ 736342 h 1121663"/>
              <a:gd name="connsiteX517" fmla="*/ 4202181 w 4312110"/>
              <a:gd name="connsiteY517" fmla="*/ 736342 h 1121663"/>
              <a:gd name="connsiteX518" fmla="*/ 4215554 w 4312110"/>
              <a:gd name="connsiteY518" fmla="*/ 757264 h 1121663"/>
              <a:gd name="connsiteX519" fmla="*/ 4215554 w 4312110"/>
              <a:gd name="connsiteY519" fmla="*/ 803757 h 1121663"/>
              <a:gd name="connsiteX520" fmla="*/ 4214439 w 4312110"/>
              <a:gd name="connsiteY520" fmla="*/ 803757 h 1121663"/>
              <a:gd name="connsiteX521" fmla="*/ 4206638 w 4312110"/>
              <a:gd name="connsiteY521" fmla="*/ 803757 h 1121663"/>
              <a:gd name="connsiteX522" fmla="*/ 4206638 w 4312110"/>
              <a:gd name="connsiteY522" fmla="*/ 804919 h 1121663"/>
              <a:gd name="connsiteX523" fmla="*/ 4206638 w 4312110"/>
              <a:gd name="connsiteY523" fmla="*/ 813056 h 1121663"/>
              <a:gd name="connsiteX524" fmla="*/ 4207753 w 4312110"/>
              <a:gd name="connsiteY524" fmla="*/ 813056 h 1121663"/>
              <a:gd name="connsiteX525" fmla="*/ 4215554 w 4312110"/>
              <a:gd name="connsiteY525" fmla="*/ 813056 h 1121663"/>
              <a:gd name="connsiteX526" fmla="*/ 4215554 w 4312110"/>
              <a:gd name="connsiteY526" fmla="*/ 814218 h 1121663"/>
              <a:gd name="connsiteX527" fmla="*/ 4215554 w 4312110"/>
              <a:gd name="connsiteY527" fmla="*/ 822354 h 1121663"/>
              <a:gd name="connsiteX528" fmla="*/ 4214439 w 4312110"/>
              <a:gd name="connsiteY528" fmla="*/ 822354 h 1121663"/>
              <a:gd name="connsiteX529" fmla="*/ 4206638 w 4312110"/>
              <a:gd name="connsiteY529" fmla="*/ 822354 h 1121663"/>
              <a:gd name="connsiteX530" fmla="*/ 4206638 w 4312110"/>
              <a:gd name="connsiteY530" fmla="*/ 823516 h 1121663"/>
              <a:gd name="connsiteX531" fmla="*/ 4206638 w 4312110"/>
              <a:gd name="connsiteY531" fmla="*/ 831653 h 1121663"/>
              <a:gd name="connsiteX532" fmla="*/ 4207753 w 4312110"/>
              <a:gd name="connsiteY532" fmla="*/ 831653 h 1121663"/>
              <a:gd name="connsiteX533" fmla="*/ 4215554 w 4312110"/>
              <a:gd name="connsiteY533" fmla="*/ 831653 h 1121663"/>
              <a:gd name="connsiteX534" fmla="*/ 4215554 w 4312110"/>
              <a:gd name="connsiteY534" fmla="*/ 832525 h 1121663"/>
              <a:gd name="connsiteX535" fmla="*/ 4215554 w 4312110"/>
              <a:gd name="connsiteY535" fmla="*/ 838627 h 1121663"/>
              <a:gd name="connsiteX536" fmla="*/ 4214439 w 4312110"/>
              <a:gd name="connsiteY536" fmla="*/ 838627 h 1121663"/>
              <a:gd name="connsiteX537" fmla="*/ 4206638 w 4312110"/>
              <a:gd name="connsiteY537" fmla="*/ 838627 h 1121663"/>
              <a:gd name="connsiteX538" fmla="*/ 4206638 w 4312110"/>
              <a:gd name="connsiteY538" fmla="*/ 839789 h 1121663"/>
              <a:gd name="connsiteX539" fmla="*/ 4206638 w 4312110"/>
              <a:gd name="connsiteY539" fmla="*/ 847925 h 1121663"/>
              <a:gd name="connsiteX540" fmla="*/ 4207753 w 4312110"/>
              <a:gd name="connsiteY540" fmla="*/ 847925 h 1121663"/>
              <a:gd name="connsiteX541" fmla="*/ 4215554 w 4312110"/>
              <a:gd name="connsiteY541" fmla="*/ 847925 h 1121663"/>
              <a:gd name="connsiteX542" fmla="*/ 4215554 w 4312110"/>
              <a:gd name="connsiteY542" fmla="*/ 849088 h 1121663"/>
              <a:gd name="connsiteX543" fmla="*/ 4215554 w 4312110"/>
              <a:gd name="connsiteY543" fmla="*/ 857224 h 1121663"/>
              <a:gd name="connsiteX544" fmla="*/ 4214439 w 4312110"/>
              <a:gd name="connsiteY544" fmla="*/ 857224 h 1121663"/>
              <a:gd name="connsiteX545" fmla="*/ 4206638 w 4312110"/>
              <a:gd name="connsiteY545" fmla="*/ 857224 h 1121663"/>
              <a:gd name="connsiteX546" fmla="*/ 4206638 w 4312110"/>
              <a:gd name="connsiteY546" fmla="*/ 858386 h 1121663"/>
              <a:gd name="connsiteX547" fmla="*/ 4206638 w 4312110"/>
              <a:gd name="connsiteY547" fmla="*/ 866523 h 1121663"/>
              <a:gd name="connsiteX548" fmla="*/ 4207753 w 4312110"/>
              <a:gd name="connsiteY548" fmla="*/ 866523 h 1121663"/>
              <a:gd name="connsiteX549" fmla="*/ 4215554 w 4312110"/>
              <a:gd name="connsiteY549" fmla="*/ 866523 h 1121663"/>
              <a:gd name="connsiteX550" fmla="*/ 4215554 w 4312110"/>
              <a:gd name="connsiteY550" fmla="*/ 867394 h 1121663"/>
              <a:gd name="connsiteX551" fmla="*/ 4215554 w 4312110"/>
              <a:gd name="connsiteY551" fmla="*/ 873496 h 1121663"/>
              <a:gd name="connsiteX552" fmla="*/ 4214439 w 4312110"/>
              <a:gd name="connsiteY552" fmla="*/ 873496 h 1121663"/>
              <a:gd name="connsiteX553" fmla="*/ 4206638 w 4312110"/>
              <a:gd name="connsiteY553" fmla="*/ 873496 h 1121663"/>
              <a:gd name="connsiteX554" fmla="*/ 4206638 w 4312110"/>
              <a:gd name="connsiteY554" fmla="*/ 874659 h 1121663"/>
              <a:gd name="connsiteX555" fmla="*/ 4206638 w 4312110"/>
              <a:gd name="connsiteY555" fmla="*/ 882795 h 1121663"/>
              <a:gd name="connsiteX556" fmla="*/ 4207753 w 4312110"/>
              <a:gd name="connsiteY556" fmla="*/ 882795 h 1121663"/>
              <a:gd name="connsiteX557" fmla="*/ 4215554 w 4312110"/>
              <a:gd name="connsiteY557" fmla="*/ 882795 h 1121663"/>
              <a:gd name="connsiteX558" fmla="*/ 4215554 w 4312110"/>
              <a:gd name="connsiteY558" fmla="*/ 883957 h 1121663"/>
              <a:gd name="connsiteX559" fmla="*/ 4215554 w 4312110"/>
              <a:gd name="connsiteY559" fmla="*/ 892094 h 1121663"/>
              <a:gd name="connsiteX560" fmla="*/ 4214439 w 4312110"/>
              <a:gd name="connsiteY560" fmla="*/ 892094 h 1121663"/>
              <a:gd name="connsiteX561" fmla="*/ 4206638 w 4312110"/>
              <a:gd name="connsiteY561" fmla="*/ 892094 h 1121663"/>
              <a:gd name="connsiteX562" fmla="*/ 4206638 w 4312110"/>
              <a:gd name="connsiteY562" fmla="*/ 892965 h 1121663"/>
              <a:gd name="connsiteX563" fmla="*/ 4206638 w 4312110"/>
              <a:gd name="connsiteY563" fmla="*/ 899068 h 1121663"/>
              <a:gd name="connsiteX564" fmla="*/ 4207753 w 4312110"/>
              <a:gd name="connsiteY564" fmla="*/ 899068 h 1121663"/>
              <a:gd name="connsiteX565" fmla="*/ 4215554 w 4312110"/>
              <a:gd name="connsiteY565" fmla="*/ 899068 h 1121663"/>
              <a:gd name="connsiteX566" fmla="*/ 4215554 w 4312110"/>
              <a:gd name="connsiteY566" fmla="*/ 900230 h 1121663"/>
              <a:gd name="connsiteX567" fmla="*/ 4215554 w 4312110"/>
              <a:gd name="connsiteY567" fmla="*/ 908366 h 1121663"/>
              <a:gd name="connsiteX568" fmla="*/ 4214439 w 4312110"/>
              <a:gd name="connsiteY568" fmla="*/ 908366 h 1121663"/>
              <a:gd name="connsiteX569" fmla="*/ 4206638 w 4312110"/>
              <a:gd name="connsiteY569" fmla="*/ 908366 h 1121663"/>
              <a:gd name="connsiteX570" fmla="*/ 4206638 w 4312110"/>
              <a:gd name="connsiteY570" fmla="*/ 909528 h 1121663"/>
              <a:gd name="connsiteX571" fmla="*/ 4206638 w 4312110"/>
              <a:gd name="connsiteY571" fmla="*/ 917665 h 1121663"/>
              <a:gd name="connsiteX572" fmla="*/ 4207753 w 4312110"/>
              <a:gd name="connsiteY572" fmla="*/ 917665 h 1121663"/>
              <a:gd name="connsiteX573" fmla="*/ 4215554 w 4312110"/>
              <a:gd name="connsiteY573" fmla="*/ 917665 h 1121663"/>
              <a:gd name="connsiteX574" fmla="*/ 4215554 w 4312110"/>
              <a:gd name="connsiteY574" fmla="*/ 918827 h 1121663"/>
              <a:gd name="connsiteX575" fmla="*/ 4215554 w 4312110"/>
              <a:gd name="connsiteY575" fmla="*/ 926963 h 1121663"/>
              <a:gd name="connsiteX576" fmla="*/ 4214439 w 4312110"/>
              <a:gd name="connsiteY576" fmla="*/ 926963 h 1121663"/>
              <a:gd name="connsiteX577" fmla="*/ 4206638 w 4312110"/>
              <a:gd name="connsiteY577" fmla="*/ 926963 h 1121663"/>
              <a:gd name="connsiteX578" fmla="*/ 4206638 w 4312110"/>
              <a:gd name="connsiteY578" fmla="*/ 927835 h 1121663"/>
              <a:gd name="connsiteX579" fmla="*/ 4206638 w 4312110"/>
              <a:gd name="connsiteY579" fmla="*/ 933937 h 1121663"/>
              <a:gd name="connsiteX580" fmla="*/ 4207753 w 4312110"/>
              <a:gd name="connsiteY580" fmla="*/ 933937 h 1121663"/>
              <a:gd name="connsiteX581" fmla="*/ 4215554 w 4312110"/>
              <a:gd name="connsiteY581" fmla="*/ 933937 h 1121663"/>
              <a:gd name="connsiteX582" fmla="*/ 4215554 w 4312110"/>
              <a:gd name="connsiteY582" fmla="*/ 935100 h 1121663"/>
              <a:gd name="connsiteX583" fmla="*/ 4215554 w 4312110"/>
              <a:gd name="connsiteY583" fmla="*/ 943236 h 1121663"/>
              <a:gd name="connsiteX584" fmla="*/ 4214439 w 4312110"/>
              <a:gd name="connsiteY584" fmla="*/ 943236 h 1121663"/>
              <a:gd name="connsiteX585" fmla="*/ 4206638 w 4312110"/>
              <a:gd name="connsiteY585" fmla="*/ 943236 h 1121663"/>
              <a:gd name="connsiteX586" fmla="*/ 4206638 w 4312110"/>
              <a:gd name="connsiteY586" fmla="*/ 944398 h 1121663"/>
              <a:gd name="connsiteX587" fmla="*/ 4206638 w 4312110"/>
              <a:gd name="connsiteY587" fmla="*/ 952535 h 1121663"/>
              <a:gd name="connsiteX588" fmla="*/ 4207753 w 4312110"/>
              <a:gd name="connsiteY588" fmla="*/ 952535 h 1121663"/>
              <a:gd name="connsiteX589" fmla="*/ 4215554 w 4312110"/>
              <a:gd name="connsiteY589" fmla="*/ 952535 h 1121663"/>
              <a:gd name="connsiteX590" fmla="*/ 4215554 w 4312110"/>
              <a:gd name="connsiteY590" fmla="*/ 953406 h 1121663"/>
              <a:gd name="connsiteX591" fmla="*/ 4215554 w 4312110"/>
              <a:gd name="connsiteY591" fmla="*/ 959508 h 1121663"/>
              <a:gd name="connsiteX592" fmla="*/ 4214439 w 4312110"/>
              <a:gd name="connsiteY592" fmla="*/ 959508 h 1121663"/>
              <a:gd name="connsiteX593" fmla="*/ 4206638 w 4312110"/>
              <a:gd name="connsiteY593" fmla="*/ 959508 h 1121663"/>
              <a:gd name="connsiteX594" fmla="*/ 4206638 w 4312110"/>
              <a:gd name="connsiteY594" fmla="*/ 960671 h 1121663"/>
              <a:gd name="connsiteX595" fmla="*/ 4206638 w 4312110"/>
              <a:gd name="connsiteY595" fmla="*/ 968807 h 1121663"/>
              <a:gd name="connsiteX596" fmla="*/ 4207753 w 4312110"/>
              <a:gd name="connsiteY596" fmla="*/ 968807 h 1121663"/>
              <a:gd name="connsiteX597" fmla="*/ 4215554 w 4312110"/>
              <a:gd name="connsiteY597" fmla="*/ 968807 h 1121663"/>
              <a:gd name="connsiteX598" fmla="*/ 4215554 w 4312110"/>
              <a:gd name="connsiteY598" fmla="*/ 969969 h 1121663"/>
              <a:gd name="connsiteX599" fmla="*/ 4215554 w 4312110"/>
              <a:gd name="connsiteY599" fmla="*/ 978106 h 1121663"/>
              <a:gd name="connsiteX600" fmla="*/ 4214439 w 4312110"/>
              <a:gd name="connsiteY600" fmla="*/ 978106 h 1121663"/>
              <a:gd name="connsiteX601" fmla="*/ 4206638 w 4312110"/>
              <a:gd name="connsiteY601" fmla="*/ 978106 h 1121663"/>
              <a:gd name="connsiteX602" fmla="*/ 4206638 w 4312110"/>
              <a:gd name="connsiteY602" fmla="*/ 979268 h 1121663"/>
              <a:gd name="connsiteX603" fmla="*/ 4206638 w 4312110"/>
              <a:gd name="connsiteY603" fmla="*/ 987404 h 1121663"/>
              <a:gd name="connsiteX604" fmla="*/ 4207753 w 4312110"/>
              <a:gd name="connsiteY604" fmla="*/ 987404 h 1121663"/>
              <a:gd name="connsiteX605" fmla="*/ 4215554 w 4312110"/>
              <a:gd name="connsiteY605" fmla="*/ 987404 h 1121663"/>
              <a:gd name="connsiteX606" fmla="*/ 4215554 w 4312110"/>
              <a:gd name="connsiteY606" fmla="*/ 988276 h 1121663"/>
              <a:gd name="connsiteX607" fmla="*/ 4215554 w 4312110"/>
              <a:gd name="connsiteY607" fmla="*/ 994378 h 1121663"/>
              <a:gd name="connsiteX608" fmla="*/ 4214439 w 4312110"/>
              <a:gd name="connsiteY608" fmla="*/ 994378 h 1121663"/>
              <a:gd name="connsiteX609" fmla="*/ 4206638 w 4312110"/>
              <a:gd name="connsiteY609" fmla="*/ 994378 h 1121663"/>
              <a:gd name="connsiteX610" fmla="*/ 4206638 w 4312110"/>
              <a:gd name="connsiteY610" fmla="*/ 995540 h 1121663"/>
              <a:gd name="connsiteX611" fmla="*/ 4206638 w 4312110"/>
              <a:gd name="connsiteY611" fmla="*/ 1003677 h 1121663"/>
              <a:gd name="connsiteX612" fmla="*/ 4231157 w 4312110"/>
              <a:gd name="connsiteY612" fmla="*/ 1024599 h 1121663"/>
              <a:gd name="connsiteX613" fmla="*/ 4230043 w 4312110"/>
              <a:gd name="connsiteY613" fmla="*/ 1029248 h 1121663"/>
              <a:gd name="connsiteX614" fmla="*/ 4222241 w 4312110"/>
              <a:gd name="connsiteY614" fmla="*/ 1029248 h 1121663"/>
              <a:gd name="connsiteX615" fmla="*/ 4222241 w 4312110"/>
              <a:gd name="connsiteY615" fmla="*/ 1054819 h 1121663"/>
              <a:gd name="connsiteX616" fmla="*/ 4223357 w 4312110"/>
              <a:gd name="connsiteY616" fmla="*/ 1054819 h 1121663"/>
              <a:gd name="connsiteX617" fmla="*/ 4231157 w 4312110"/>
              <a:gd name="connsiteY617" fmla="*/ 1054819 h 1121663"/>
              <a:gd name="connsiteX618" fmla="*/ 4231157 w 4312110"/>
              <a:gd name="connsiteY618" fmla="*/ 1053366 h 1121663"/>
              <a:gd name="connsiteX619" fmla="*/ 4231157 w 4312110"/>
              <a:gd name="connsiteY619" fmla="*/ 1043196 h 1121663"/>
              <a:gd name="connsiteX620" fmla="*/ 4232271 w 4312110"/>
              <a:gd name="connsiteY620" fmla="*/ 1042615 h 1121663"/>
              <a:gd name="connsiteX621" fmla="*/ 4240073 w 4312110"/>
              <a:gd name="connsiteY621" fmla="*/ 1038547 h 1121663"/>
              <a:gd name="connsiteX622" fmla="*/ 4242023 w 4312110"/>
              <a:gd name="connsiteY622" fmla="*/ 1038547 h 1121663"/>
              <a:gd name="connsiteX623" fmla="*/ 4255677 w 4312110"/>
              <a:gd name="connsiteY623" fmla="*/ 1038547 h 1121663"/>
              <a:gd name="connsiteX624" fmla="*/ 4255677 w 4312110"/>
              <a:gd name="connsiteY624" fmla="*/ 1039709 h 1121663"/>
              <a:gd name="connsiteX625" fmla="*/ 4255677 w 4312110"/>
              <a:gd name="connsiteY625" fmla="*/ 1047845 h 1121663"/>
              <a:gd name="connsiteX626" fmla="*/ 4257349 w 4312110"/>
              <a:gd name="connsiteY626" fmla="*/ 1047845 h 1121663"/>
              <a:gd name="connsiteX627" fmla="*/ 4269051 w 4312110"/>
              <a:gd name="connsiteY627" fmla="*/ 1047845 h 1121663"/>
              <a:gd name="connsiteX628" fmla="*/ 4270165 w 4312110"/>
              <a:gd name="connsiteY628" fmla="*/ 1052494 h 1121663"/>
              <a:gd name="connsiteX629" fmla="*/ 4277967 w 4312110"/>
              <a:gd name="connsiteY629" fmla="*/ 1052494 h 1121663"/>
              <a:gd name="connsiteX630" fmla="*/ 4302486 w 4312110"/>
              <a:gd name="connsiteY630" fmla="*/ 1085039 h 1121663"/>
              <a:gd name="connsiteX631" fmla="*/ 4302486 w 4312110"/>
              <a:gd name="connsiteY631" fmla="*/ 1119909 h 1121663"/>
              <a:gd name="connsiteX632" fmla="*/ 4303599 w 4312110"/>
              <a:gd name="connsiteY632" fmla="*/ 1119909 h 1121663"/>
              <a:gd name="connsiteX633" fmla="*/ 4311402 w 4312110"/>
              <a:gd name="connsiteY633" fmla="*/ 1119909 h 1121663"/>
              <a:gd name="connsiteX634" fmla="*/ 4311402 w 4312110"/>
              <a:gd name="connsiteY634" fmla="*/ 1117875 h 1121663"/>
              <a:gd name="connsiteX635" fmla="*/ 4311402 w 4312110"/>
              <a:gd name="connsiteY635" fmla="*/ 1103637 h 1121663"/>
              <a:gd name="connsiteX636" fmla="*/ 4312110 w 4312110"/>
              <a:gd name="connsiteY636" fmla="*/ 1103637 h 1121663"/>
              <a:gd name="connsiteX637" fmla="*/ 4312110 w 4312110"/>
              <a:gd name="connsiteY637" fmla="*/ 1121663 h 1121663"/>
              <a:gd name="connsiteX638" fmla="*/ 0 w 4312110"/>
              <a:gd name="connsiteY638" fmla="*/ 1121663 h 1121663"/>
              <a:gd name="connsiteX639" fmla="*/ 42052 w 4312110"/>
              <a:gd name="connsiteY639" fmla="*/ 1048827 h 1121663"/>
              <a:gd name="connsiteX640" fmla="*/ 82230 w 4312110"/>
              <a:gd name="connsiteY640" fmla="*/ 1045519 h 1121663"/>
              <a:gd name="connsiteX641" fmla="*/ 82230 w 4312110"/>
              <a:gd name="connsiteY641" fmla="*/ 1012974 h 1121663"/>
              <a:gd name="connsiteX642" fmla="*/ 126810 w 4312110"/>
              <a:gd name="connsiteY642" fmla="*/ 1012974 h 1121663"/>
              <a:gd name="connsiteX643" fmla="*/ 126810 w 4312110"/>
              <a:gd name="connsiteY643" fmla="*/ 994377 h 1121663"/>
              <a:gd name="connsiteX644" fmla="*/ 220429 w 4312110"/>
              <a:gd name="connsiteY644" fmla="*/ 994377 h 1121663"/>
              <a:gd name="connsiteX645" fmla="*/ 220429 w 4312110"/>
              <a:gd name="connsiteY645" fmla="*/ 1006000 h 1121663"/>
              <a:gd name="connsiteX646" fmla="*/ 280612 w 4312110"/>
              <a:gd name="connsiteY646" fmla="*/ 1006000 h 1121663"/>
              <a:gd name="connsiteX647" fmla="*/ 280612 w 4312110"/>
              <a:gd name="connsiteY647" fmla="*/ 1012974 h 1121663"/>
              <a:gd name="connsiteX648" fmla="*/ 298444 w 4312110"/>
              <a:gd name="connsiteY648" fmla="*/ 1012974 h 1121663"/>
              <a:gd name="connsiteX649" fmla="*/ 298444 w 4312110"/>
              <a:gd name="connsiteY649" fmla="*/ 1019948 h 1121663"/>
              <a:gd name="connsiteX650" fmla="*/ 314047 w 4312110"/>
              <a:gd name="connsiteY650" fmla="*/ 1019948 h 1121663"/>
              <a:gd name="connsiteX651" fmla="*/ 314047 w 4312110"/>
              <a:gd name="connsiteY651" fmla="*/ 915339 h 1121663"/>
              <a:gd name="connsiteX652" fmla="*/ 360857 w 4312110"/>
              <a:gd name="connsiteY652" fmla="*/ 901391 h 1121663"/>
              <a:gd name="connsiteX653" fmla="*/ 447788 w 4312110"/>
              <a:gd name="connsiteY653" fmla="*/ 901391 h 1121663"/>
              <a:gd name="connsiteX654" fmla="*/ 447788 w 4312110"/>
              <a:gd name="connsiteY654" fmla="*/ 734017 h 1121663"/>
              <a:gd name="connsiteX655" fmla="*/ 472307 w 4312110"/>
              <a:gd name="connsiteY655" fmla="*/ 722393 h 1121663"/>
              <a:gd name="connsiteX656" fmla="*/ 579300 w 4312110"/>
              <a:gd name="connsiteY656" fmla="*/ 703796 h 1121663"/>
              <a:gd name="connsiteX657" fmla="*/ 617193 w 4312110"/>
              <a:gd name="connsiteY657" fmla="*/ 715419 h 1121663"/>
              <a:gd name="connsiteX658" fmla="*/ 623880 w 4312110"/>
              <a:gd name="connsiteY658" fmla="*/ 722393 h 1121663"/>
              <a:gd name="connsiteX659" fmla="*/ 623880 w 4312110"/>
              <a:gd name="connsiteY659" fmla="*/ 1033896 h 1121663"/>
              <a:gd name="connsiteX660" fmla="*/ 639483 w 4312110"/>
              <a:gd name="connsiteY660" fmla="*/ 1033896 h 1121663"/>
              <a:gd name="connsiteX661" fmla="*/ 639483 w 4312110"/>
              <a:gd name="connsiteY661" fmla="*/ 908365 h 1121663"/>
              <a:gd name="connsiteX662" fmla="*/ 652857 w 4312110"/>
              <a:gd name="connsiteY662" fmla="*/ 908365 h 1121663"/>
              <a:gd name="connsiteX663" fmla="*/ 652857 w 4312110"/>
              <a:gd name="connsiteY663" fmla="*/ 896742 h 1121663"/>
              <a:gd name="connsiteX664" fmla="*/ 666231 w 4312110"/>
              <a:gd name="connsiteY664" fmla="*/ 889768 h 1121663"/>
              <a:gd name="connsiteX665" fmla="*/ 677376 w 4312110"/>
              <a:gd name="connsiteY665" fmla="*/ 889768 h 1121663"/>
              <a:gd name="connsiteX666" fmla="*/ 677376 w 4312110"/>
              <a:gd name="connsiteY666" fmla="*/ 878145 h 1121663"/>
              <a:gd name="connsiteX667" fmla="*/ 686292 w 4312110"/>
              <a:gd name="connsiteY667" fmla="*/ 871171 h 1121663"/>
              <a:gd name="connsiteX668" fmla="*/ 708583 w 4312110"/>
              <a:gd name="connsiteY668" fmla="*/ 871171 h 1121663"/>
              <a:gd name="connsiteX669" fmla="*/ 708583 w 4312110"/>
              <a:gd name="connsiteY669" fmla="*/ 908365 h 1121663"/>
              <a:gd name="connsiteX670" fmla="*/ 755392 w 4312110"/>
              <a:gd name="connsiteY670" fmla="*/ 908365 h 1121663"/>
              <a:gd name="connsiteX671" fmla="*/ 755392 w 4312110"/>
              <a:gd name="connsiteY671" fmla="*/ 1038546 h 1121663"/>
              <a:gd name="connsiteX672" fmla="*/ 773224 w 4312110"/>
              <a:gd name="connsiteY672" fmla="*/ 1038546 h 1121663"/>
              <a:gd name="connsiteX673" fmla="*/ 791056 w 4312110"/>
              <a:gd name="connsiteY673" fmla="*/ 1031572 h 1121663"/>
              <a:gd name="connsiteX674" fmla="*/ 791056 w 4312110"/>
              <a:gd name="connsiteY674" fmla="*/ 1022273 h 1121663"/>
              <a:gd name="connsiteX675" fmla="*/ 784369 w 4312110"/>
              <a:gd name="connsiteY675" fmla="*/ 1019948 h 1121663"/>
              <a:gd name="connsiteX676" fmla="*/ 784369 w 4312110"/>
              <a:gd name="connsiteY676" fmla="*/ 1012974 h 1121663"/>
              <a:gd name="connsiteX677" fmla="*/ 791056 w 4312110"/>
              <a:gd name="connsiteY677" fmla="*/ 1008325 h 1121663"/>
              <a:gd name="connsiteX678" fmla="*/ 791056 w 4312110"/>
              <a:gd name="connsiteY678" fmla="*/ 957183 h 1121663"/>
              <a:gd name="connsiteX679" fmla="*/ 784369 w 4312110"/>
              <a:gd name="connsiteY679" fmla="*/ 954858 h 1121663"/>
              <a:gd name="connsiteX680" fmla="*/ 784369 w 4312110"/>
              <a:gd name="connsiteY680" fmla="*/ 947884 h 1121663"/>
              <a:gd name="connsiteX681" fmla="*/ 791056 w 4312110"/>
              <a:gd name="connsiteY681" fmla="*/ 943235 h 1121663"/>
              <a:gd name="connsiteX682" fmla="*/ 795514 w 4312110"/>
              <a:gd name="connsiteY682" fmla="*/ 938586 h 1121663"/>
              <a:gd name="connsiteX683" fmla="*/ 795514 w 4312110"/>
              <a:gd name="connsiteY683" fmla="*/ 929287 h 1121663"/>
              <a:gd name="connsiteX684" fmla="*/ 791056 w 4312110"/>
              <a:gd name="connsiteY684" fmla="*/ 929287 h 1121663"/>
              <a:gd name="connsiteX685" fmla="*/ 791056 w 4312110"/>
              <a:gd name="connsiteY685" fmla="*/ 922313 h 1121663"/>
              <a:gd name="connsiteX686" fmla="*/ 797743 w 4312110"/>
              <a:gd name="connsiteY686" fmla="*/ 917664 h 1121663"/>
              <a:gd name="connsiteX687" fmla="*/ 833407 w 4312110"/>
              <a:gd name="connsiteY687" fmla="*/ 852574 h 1121663"/>
              <a:gd name="connsiteX688" fmla="*/ 828949 w 4312110"/>
              <a:gd name="connsiteY688" fmla="*/ 850249 h 1121663"/>
              <a:gd name="connsiteX689" fmla="*/ 828949 w 4312110"/>
              <a:gd name="connsiteY689" fmla="*/ 843275 h 1121663"/>
              <a:gd name="connsiteX690" fmla="*/ 835636 w 4312110"/>
              <a:gd name="connsiteY690" fmla="*/ 840950 h 1121663"/>
              <a:gd name="connsiteX691" fmla="*/ 835636 w 4312110"/>
              <a:gd name="connsiteY691" fmla="*/ 831652 h 1121663"/>
              <a:gd name="connsiteX692" fmla="*/ 840094 w 4312110"/>
              <a:gd name="connsiteY692" fmla="*/ 831652 h 1121663"/>
              <a:gd name="connsiteX693" fmla="*/ 840094 w 4312110"/>
              <a:gd name="connsiteY693" fmla="*/ 810730 h 1121663"/>
              <a:gd name="connsiteX694" fmla="*/ 835636 w 4312110"/>
              <a:gd name="connsiteY694" fmla="*/ 810730 h 1121663"/>
              <a:gd name="connsiteX695" fmla="*/ 835636 w 4312110"/>
              <a:gd name="connsiteY695" fmla="*/ 806081 h 1121663"/>
              <a:gd name="connsiteX696" fmla="*/ 840094 w 4312110"/>
              <a:gd name="connsiteY696" fmla="*/ 803756 h 1121663"/>
              <a:gd name="connsiteX697" fmla="*/ 851239 w 4312110"/>
              <a:gd name="connsiteY697" fmla="*/ 787483 h 1121663"/>
              <a:gd name="connsiteX698" fmla="*/ 853467 w 4312110"/>
              <a:gd name="connsiteY698" fmla="*/ 778185 h 1121663"/>
              <a:gd name="connsiteX699" fmla="*/ 853467 w 4312110"/>
              <a:gd name="connsiteY699" fmla="*/ 752614 h 1121663"/>
              <a:gd name="connsiteX700" fmla="*/ 853747 w 4312110"/>
              <a:gd name="connsiteY700" fmla="*/ 751742 h 1121663"/>
              <a:gd name="connsiteX701" fmla="*/ 855697 w 4312110"/>
              <a:gd name="connsiteY701" fmla="*/ 745640 h 1121663"/>
              <a:gd name="connsiteX702" fmla="*/ 855975 w 4312110"/>
              <a:gd name="connsiteY702" fmla="*/ 746512 h 1121663"/>
              <a:gd name="connsiteX703" fmla="*/ 857926 w 4312110"/>
              <a:gd name="connsiteY703" fmla="*/ 752614 h 1121663"/>
              <a:gd name="connsiteX704" fmla="*/ 860155 w 4312110"/>
              <a:gd name="connsiteY704" fmla="*/ 778185 h 1121663"/>
              <a:gd name="connsiteX705" fmla="*/ 860155 w 4312110"/>
              <a:gd name="connsiteY705" fmla="*/ 785159 h 1121663"/>
              <a:gd name="connsiteX706" fmla="*/ 871301 w 4312110"/>
              <a:gd name="connsiteY706" fmla="*/ 803756 h 1121663"/>
              <a:gd name="connsiteX707" fmla="*/ 875759 w 4312110"/>
              <a:gd name="connsiteY707" fmla="*/ 806081 h 1121663"/>
              <a:gd name="connsiteX708" fmla="*/ 875759 w 4312110"/>
              <a:gd name="connsiteY708" fmla="*/ 810730 h 1121663"/>
              <a:gd name="connsiteX709" fmla="*/ 873530 w 4312110"/>
              <a:gd name="connsiteY709" fmla="*/ 831652 h 1121663"/>
              <a:gd name="connsiteX710" fmla="*/ 877987 w 4312110"/>
              <a:gd name="connsiteY710" fmla="*/ 840950 h 1121663"/>
              <a:gd name="connsiteX711" fmla="*/ 882446 w 4312110"/>
              <a:gd name="connsiteY711" fmla="*/ 843275 h 1121663"/>
              <a:gd name="connsiteX712" fmla="*/ 882446 w 4312110"/>
              <a:gd name="connsiteY712" fmla="*/ 850249 h 1121663"/>
              <a:gd name="connsiteX713" fmla="*/ 877987 w 4312110"/>
              <a:gd name="connsiteY713" fmla="*/ 852574 h 1121663"/>
              <a:gd name="connsiteX714" fmla="*/ 904179 w 4312110"/>
              <a:gd name="connsiteY714" fmla="*/ 879889 h 1121663"/>
              <a:gd name="connsiteX715" fmla="*/ 913069 w 4312110"/>
              <a:gd name="connsiteY715" fmla="*/ 915339 h 1121663"/>
              <a:gd name="connsiteX716" fmla="*/ 944858 w 4312110"/>
              <a:gd name="connsiteY716" fmla="*/ 915339 h 1121663"/>
              <a:gd name="connsiteX717" fmla="*/ 944858 w 4312110"/>
              <a:gd name="connsiteY717" fmla="*/ 886329 h 1121663"/>
              <a:gd name="connsiteX718" fmla="*/ 939474 w 4312110"/>
              <a:gd name="connsiteY718" fmla="*/ 886329 h 1121663"/>
              <a:gd name="connsiteX719" fmla="*/ 939474 w 4312110"/>
              <a:gd name="connsiteY719" fmla="*/ 724196 h 1121663"/>
              <a:gd name="connsiteX720" fmla="*/ 959741 w 4312110"/>
              <a:gd name="connsiteY720" fmla="*/ 724196 h 1121663"/>
              <a:gd name="connsiteX721" fmla="*/ 960248 w 4312110"/>
              <a:gd name="connsiteY721" fmla="*/ 723115 h 1121663"/>
              <a:gd name="connsiteX722" fmla="*/ 963794 w 4312110"/>
              <a:gd name="connsiteY722" fmla="*/ 715549 h 1121663"/>
              <a:gd name="connsiteX723" fmla="*/ 965568 w 4312110"/>
              <a:gd name="connsiteY723" fmla="*/ 715819 h 1121663"/>
              <a:gd name="connsiteX724" fmla="*/ 977981 w 4312110"/>
              <a:gd name="connsiteY724" fmla="*/ 717710 h 1121663"/>
              <a:gd name="connsiteX725" fmla="*/ 978488 w 4312110"/>
              <a:gd name="connsiteY725" fmla="*/ 719062 h 1121663"/>
              <a:gd name="connsiteX726" fmla="*/ 982034 w 4312110"/>
              <a:gd name="connsiteY726" fmla="*/ 728519 h 1121663"/>
              <a:gd name="connsiteX727" fmla="*/ 1008381 w 4312110"/>
              <a:gd name="connsiteY727" fmla="*/ 730681 h 1121663"/>
              <a:gd name="connsiteX728" fmla="*/ 1008381 w 4312110"/>
              <a:gd name="connsiteY728" fmla="*/ 607460 h 1121663"/>
              <a:gd name="connsiteX729" fmla="*/ 1010408 w 4312110"/>
              <a:gd name="connsiteY729" fmla="*/ 607460 h 1121663"/>
              <a:gd name="connsiteX730" fmla="*/ 1024595 w 4312110"/>
              <a:gd name="connsiteY730" fmla="*/ 607460 h 1121663"/>
              <a:gd name="connsiteX731" fmla="*/ 1024595 w 4312110"/>
              <a:gd name="connsiteY731" fmla="*/ 471268 h 1121663"/>
              <a:gd name="connsiteX732" fmla="*/ 1026368 w 4312110"/>
              <a:gd name="connsiteY732" fmla="*/ 471268 h 1121663"/>
              <a:gd name="connsiteX733" fmla="*/ 1038782 w 4312110"/>
              <a:gd name="connsiteY733" fmla="*/ 471268 h 1121663"/>
              <a:gd name="connsiteX734" fmla="*/ 1038782 w 4312110"/>
              <a:gd name="connsiteY734" fmla="*/ 356694 h 1121663"/>
              <a:gd name="connsiteX735" fmla="*/ 1042835 w 4312110"/>
              <a:gd name="connsiteY735" fmla="*/ 328590 h 1121663"/>
              <a:gd name="connsiteX736" fmla="*/ 1044862 w 4312110"/>
              <a:gd name="connsiteY736" fmla="*/ 328590 h 1121663"/>
              <a:gd name="connsiteX737" fmla="*/ 1059049 w 4312110"/>
              <a:gd name="connsiteY737" fmla="*/ 328590 h 1121663"/>
              <a:gd name="connsiteX738" fmla="*/ 1095529 w 4312110"/>
              <a:gd name="connsiteY738" fmla="*/ 246443 h 1121663"/>
              <a:gd name="connsiteX739" fmla="*/ 1099583 w 4312110"/>
              <a:gd name="connsiteY739" fmla="*/ 0 h 112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4312110" h="1121663">
                <a:moveTo>
                  <a:pt x="1099583" y="0"/>
                </a:moveTo>
                <a:cubicBezTo>
                  <a:pt x="1099583" y="18"/>
                  <a:pt x="1099599" y="2040"/>
                  <a:pt x="1101609" y="246443"/>
                </a:cubicBezTo>
                <a:cubicBezTo>
                  <a:pt x="1101621" y="246467"/>
                  <a:pt x="1102266" y="247808"/>
                  <a:pt x="1140116" y="326429"/>
                </a:cubicBezTo>
                <a:cubicBezTo>
                  <a:pt x="1140124" y="326429"/>
                  <a:pt x="1140235" y="326429"/>
                  <a:pt x="1142143" y="326429"/>
                </a:cubicBezTo>
                <a:lnTo>
                  <a:pt x="1156330" y="326429"/>
                </a:lnTo>
                <a:cubicBezTo>
                  <a:pt x="1156330" y="326443"/>
                  <a:pt x="1156330" y="327005"/>
                  <a:pt x="1156330" y="350208"/>
                </a:cubicBezTo>
                <a:cubicBezTo>
                  <a:pt x="1156332" y="350214"/>
                  <a:pt x="1156370" y="350272"/>
                  <a:pt x="1156837" y="351019"/>
                </a:cubicBezTo>
                <a:lnTo>
                  <a:pt x="1160383" y="356694"/>
                </a:lnTo>
                <a:cubicBezTo>
                  <a:pt x="1160383" y="356714"/>
                  <a:pt x="1160383" y="358229"/>
                  <a:pt x="1160383" y="471268"/>
                </a:cubicBezTo>
                <a:cubicBezTo>
                  <a:pt x="1160392" y="471268"/>
                  <a:pt x="1160532" y="471268"/>
                  <a:pt x="1162663" y="471268"/>
                </a:cubicBezTo>
                <a:lnTo>
                  <a:pt x="1178624" y="471268"/>
                </a:lnTo>
                <a:cubicBezTo>
                  <a:pt x="1178624" y="471288"/>
                  <a:pt x="1178624" y="472923"/>
                  <a:pt x="1178624" y="611783"/>
                </a:cubicBezTo>
                <a:cubicBezTo>
                  <a:pt x="1178634" y="611782"/>
                  <a:pt x="1178746" y="611761"/>
                  <a:pt x="1180144" y="611513"/>
                </a:cubicBezTo>
                <a:lnTo>
                  <a:pt x="1190784" y="609622"/>
                </a:lnTo>
                <a:cubicBezTo>
                  <a:pt x="1190784" y="609644"/>
                  <a:pt x="1190754" y="610978"/>
                  <a:pt x="1188757" y="698254"/>
                </a:cubicBezTo>
                <a:cubicBezTo>
                  <a:pt x="1188767" y="698256"/>
                  <a:pt x="1188878" y="698276"/>
                  <a:pt x="1190277" y="698525"/>
                </a:cubicBezTo>
                <a:lnTo>
                  <a:pt x="1200917" y="700416"/>
                </a:lnTo>
                <a:cubicBezTo>
                  <a:pt x="1200919" y="700423"/>
                  <a:pt x="1200939" y="700487"/>
                  <a:pt x="1201170" y="701227"/>
                </a:cubicBezTo>
                <a:lnTo>
                  <a:pt x="1202944" y="706902"/>
                </a:lnTo>
                <a:cubicBezTo>
                  <a:pt x="1202946" y="706893"/>
                  <a:pt x="1202991" y="706750"/>
                  <a:pt x="1203704" y="704470"/>
                </a:cubicBezTo>
                <a:lnTo>
                  <a:pt x="1209024" y="687446"/>
                </a:lnTo>
                <a:cubicBezTo>
                  <a:pt x="1209031" y="687446"/>
                  <a:pt x="1209131" y="687446"/>
                  <a:pt x="1210797" y="687446"/>
                </a:cubicBezTo>
                <a:lnTo>
                  <a:pt x="1223211" y="687446"/>
                </a:lnTo>
                <a:cubicBezTo>
                  <a:pt x="1223211" y="687463"/>
                  <a:pt x="1223211" y="688156"/>
                  <a:pt x="1223211" y="719872"/>
                </a:cubicBezTo>
                <a:cubicBezTo>
                  <a:pt x="1223217" y="719877"/>
                  <a:pt x="1223294" y="719917"/>
                  <a:pt x="1224224" y="720413"/>
                </a:cubicBezTo>
                <a:lnTo>
                  <a:pt x="1231318" y="724196"/>
                </a:lnTo>
                <a:cubicBezTo>
                  <a:pt x="1231318" y="724205"/>
                  <a:pt x="1231318" y="724306"/>
                  <a:pt x="1231318" y="725547"/>
                </a:cubicBezTo>
                <a:lnTo>
                  <a:pt x="1231318" y="735005"/>
                </a:lnTo>
                <a:cubicBezTo>
                  <a:pt x="1231338" y="735005"/>
                  <a:pt x="1232246" y="735005"/>
                  <a:pt x="1275905" y="735005"/>
                </a:cubicBezTo>
                <a:cubicBezTo>
                  <a:pt x="1275905" y="735013"/>
                  <a:pt x="1275905" y="735096"/>
                  <a:pt x="1275905" y="736086"/>
                </a:cubicBezTo>
                <a:lnTo>
                  <a:pt x="1275905" y="743652"/>
                </a:lnTo>
                <a:cubicBezTo>
                  <a:pt x="1275914" y="743652"/>
                  <a:pt x="1276035" y="743652"/>
                  <a:pt x="1277931" y="743652"/>
                </a:cubicBezTo>
                <a:lnTo>
                  <a:pt x="1292118" y="743652"/>
                </a:lnTo>
                <a:cubicBezTo>
                  <a:pt x="1292118" y="743634"/>
                  <a:pt x="1292118" y="742905"/>
                  <a:pt x="1292118" y="713387"/>
                </a:cubicBezTo>
                <a:cubicBezTo>
                  <a:pt x="1292139" y="713387"/>
                  <a:pt x="1293069" y="713387"/>
                  <a:pt x="1336705" y="713387"/>
                </a:cubicBezTo>
                <a:cubicBezTo>
                  <a:pt x="1336705" y="713379"/>
                  <a:pt x="1336705" y="713282"/>
                  <a:pt x="1336705" y="712036"/>
                </a:cubicBezTo>
                <a:lnTo>
                  <a:pt x="1336705" y="702578"/>
                </a:lnTo>
                <a:cubicBezTo>
                  <a:pt x="1336711" y="702578"/>
                  <a:pt x="1336785" y="702578"/>
                  <a:pt x="1337719" y="702578"/>
                </a:cubicBezTo>
                <a:lnTo>
                  <a:pt x="1344812" y="702578"/>
                </a:lnTo>
                <a:cubicBezTo>
                  <a:pt x="1344812" y="702571"/>
                  <a:pt x="1344812" y="702458"/>
                  <a:pt x="1344812" y="700687"/>
                </a:cubicBezTo>
                <a:lnTo>
                  <a:pt x="1344812" y="687446"/>
                </a:lnTo>
                <a:cubicBezTo>
                  <a:pt x="1344821" y="687446"/>
                  <a:pt x="1344893" y="687446"/>
                  <a:pt x="1345572" y="687446"/>
                </a:cubicBezTo>
                <a:lnTo>
                  <a:pt x="1350892" y="687446"/>
                </a:lnTo>
                <a:cubicBezTo>
                  <a:pt x="1350892" y="687439"/>
                  <a:pt x="1350892" y="687354"/>
                  <a:pt x="1350892" y="686365"/>
                </a:cubicBezTo>
                <a:lnTo>
                  <a:pt x="1350892" y="678798"/>
                </a:lnTo>
                <a:cubicBezTo>
                  <a:pt x="1350900" y="678798"/>
                  <a:pt x="1351024" y="678798"/>
                  <a:pt x="1352919" y="678798"/>
                </a:cubicBezTo>
                <a:lnTo>
                  <a:pt x="1367106" y="678798"/>
                </a:lnTo>
                <a:cubicBezTo>
                  <a:pt x="1367106" y="678805"/>
                  <a:pt x="1367106" y="678882"/>
                  <a:pt x="1367106" y="679879"/>
                </a:cubicBezTo>
                <a:lnTo>
                  <a:pt x="1367106" y="687446"/>
                </a:lnTo>
                <a:cubicBezTo>
                  <a:pt x="1367117" y="687446"/>
                  <a:pt x="1367618" y="687446"/>
                  <a:pt x="1389399" y="687446"/>
                </a:cubicBezTo>
                <a:cubicBezTo>
                  <a:pt x="1389399" y="687438"/>
                  <a:pt x="1389399" y="687324"/>
                  <a:pt x="1389399" y="685554"/>
                </a:cubicBezTo>
                <a:lnTo>
                  <a:pt x="1389399" y="672313"/>
                </a:lnTo>
                <a:cubicBezTo>
                  <a:pt x="1389405" y="672313"/>
                  <a:pt x="1389502" y="672313"/>
                  <a:pt x="1391173" y="672313"/>
                </a:cubicBezTo>
                <a:lnTo>
                  <a:pt x="1403586" y="672313"/>
                </a:lnTo>
                <a:cubicBezTo>
                  <a:pt x="1403586" y="672325"/>
                  <a:pt x="1403586" y="672839"/>
                  <a:pt x="1403586" y="696093"/>
                </a:cubicBezTo>
                <a:cubicBezTo>
                  <a:pt x="1403593" y="696093"/>
                  <a:pt x="1403673" y="696093"/>
                  <a:pt x="1404600" y="696093"/>
                </a:cubicBezTo>
                <a:lnTo>
                  <a:pt x="1411693" y="696093"/>
                </a:lnTo>
                <a:cubicBezTo>
                  <a:pt x="1411693" y="696087"/>
                  <a:pt x="1411693" y="696006"/>
                  <a:pt x="1411693" y="695012"/>
                </a:cubicBezTo>
                <a:lnTo>
                  <a:pt x="1411693" y="687446"/>
                </a:lnTo>
                <a:cubicBezTo>
                  <a:pt x="1411702" y="687446"/>
                  <a:pt x="1411820" y="687446"/>
                  <a:pt x="1413466" y="687446"/>
                </a:cubicBezTo>
                <a:lnTo>
                  <a:pt x="1425880" y="687446"/>
                </a:lnTo>
                <a:cubicBezTo>
                  <a:pt x="1425880" y="687459"/>
                  <a:pt x="1425880" y="688018"/>
                  <a:pt x="1425880" y="713387"/>
                </a:cubicBezTo>
                <a:cubicBezTo>
                  <a:pt x="1425888" y="713387"/>
                  <a:pt x="1426006" y="713387"/>
                  <a:pt x="1427907" y="713387"/>
                </a:cubicBezTo>
                <a:lnTo>
                  <a:pt x="1442093" y="713387"/>
                </a:lnTo>
                <a:cubicBezTo>
                  <a:pt x="1442093" y="713398"/>
                  <a:pt x="1442093" y="713513"/>
                  <a:pt x="1442093" y="715008"/>
                </a:cubicBezTo>
                <a:lnTo>
                  <a:pt x="1442093" y="726358"/>
                </a:lnTo>
                <a:cubicBezTo>
                  <a:pt x="1442101" y="726358"/>
                  <a:pt x="1442172" y="726358"/>
                  <a:pt x="1442853" y="726358"/>
                </a:cubicBezTo>
                <a:lnTo>
                  <a:pt x="1448174" y="726358"/>
                </a:lnTo>
                <a:cubicBezTo>
                  <a:pt x="1448174" y="726350"/>
                  <a:pt x="1448174" y="726274"/>
                  <a:pt x="1448174" y="725547"/>
                </a:cubicBezTo>
                <a:lnTo>
                  <a:pt x="1448174" y="719872"/>
                </a:lnTo>
                <a:cubicBezTo>
                  <a:pt x="1448191" y="719872"/>
                  <a:pt x="1448910" y="719872"/>
                  <a:pt x="1478574" y="719872"/>
                </a:cubicBezTo>
                <a:cubicBezTo>
                  <a:pt x="1478574" y="719886"/>
                  <a:pt x="1478574" y="720449"/>
                  <a:pt x="1478574" y="743652"/>
                </a:cubicBezTo>
                <a:cubicBezTo>
                  <a:pt x="1478581" y="743652"/>
                  <a:pt x="1478660" y="743652"/>
                  <a:pt x="1479587" y="743652"/>
                </a:cubicBezTo>
                <a:lnTo>
                  <a:pt x="1486681" y="743652"/>
                </a:lnTo>
                <a:cubicBezTo>
                  <a:pt x="1486681" y="743659"/>
                  <a:pt x="1486681" y="743732"/>
                  <a:pt x="1486681" y="744733"/>
                </a:cubicBezTo>
                <a:lnTo>
                  <a:pt x="1486681" y="752299"/>
                </a:lnTo>
                <a:cubicBezTo>
                  <a:pt x="1486690" y="752299"/>
                  <a:pt x="1486763" y="752299"/>
                  <a:pt x="1487441" y="752299"/>
                </a:cubicBezTo>
                <a:lnTo>
                  <a:pt x="1492761" y="752299"/>
                </a:lnTo>
                <a:cubicBezTo>
                  <a:pt x="1492761" y="752292"/>
                  <a:pt x="1492761" y="752172"/>
                  <a:pt x="1492761" y="750137"/>
                </a:cubicBezTo>
                <a:lnTo>
                  <a:pt x="1492761" y="735005"/>
                </a:lnTo>
                <a:cubicBezTo>
                  <a:pt x="1492768" y="735005"/>
                  <a:pt x="1492846" y="735005"/>
                  <a:pt x="1493774" y="735005"/>
                </a:cubicBezTo>
                <a:lnTo>
                  <a:pt x="1500868" y="735005"/>
                </a:lnTo>
                <a:cubicBezTo>
                  <a:pt x="1500868" y="735013"/>
                  <a:pt x="1500868" y="735096"/>
                  <a:pt x="1500868" y="736086"/>
                </a:cubicBezTo>
                <a:lnTo>
                  <a:pt x="1500868" y="743652"/>
                </a:lnTo>
                <a:lnTo>
                  <a:pt x="1506188" y="741659"/>
                </a:lnTo>
                <a:cubicBezTo>
                  <a:pt x="1506948" y="741287"/>
                  <a:pt x="1506948" y="741085"/>
                  <a:pt x="1506948" y="740679"/>
                </a:cubicBezTo>
                <a:lnTo>
                  <a:pt x="1506948" y="735005"/>
                </a:lnTo>
                <a:cubicBezTo>
                  <a:pt x="1506965" y="735005"/>
                  <a:pt x="1507766" y="735005"/>
                  <a:pt x="1545455" y="735005"/>
                </a:cubicBezTo>
                <a:cubicBezTo>
                  <a:pt x="1545455" y="735019"/>
                  <a:pt x="1545455" y="735566"/>
                  <a:pt x="1545455" y="758784"/>
                </a:cubicBezTo>
                <a:cubicBezTo>
                  <a:pt x="1545463" y="758784"/>
                  <a:pt x="1545581" y="758784"/>
                  <a:pt x="1547481" y="758784"/>
                </a:cubicBezTo>
                <a:lnTo>
                  <a:pt x="1561668" y="758784"/>
                </a:lnTo>
                <a:cubicBezTo>
                  <a:pt x="1561668" y="758792"/>
                  <a:pt x="1561668" y="758874"/>
                  <a:pt x="1561668" y="759865"/>
                </a:cubicBezTo>
                <a:lnTo>
                  <a:pt x="1561668" y="767431"/>
                </a:lnTo>
                <a:cubicBezTo>
                  <a:pt x="1561677" y="767431"/>
                  <a:pt x="1561800" y="767431"/>
                  <a:pt x="1563442" y="767431"/>
                </a:cubicBezTo>
                <a:lnTo>
                  <a:pt x="1575855" y="767431"/>
                </a:lnTo>
                <a:cubicBezTo>
                  <a:pt x="1575855" y="767419"/>
                  <a:pt x="1575855" y="766908"/>
                  <a:pt x="1575855" y="743652"/>
                </a:cubicBezTo>
                <a:cubicBezTo>
                  <a:pt x="1575862" y="743652"/>
                  <a:pt x="1575940" y="743652"/>
                  <a:pt x="1576868" y="743652"/>
                </a:cubicBezTo>
                <a:lnTo>
                  <a:pt x="1583962" y="743652"/>
                </a:lnTo>
                <a:cubicBezTo>
                  <a:pt x="1583962" y="743633"/>
                  <a:pt x="1583962" y="742862"/>
                  <a:pt x="1583962" y="711225"/>
                </a:cubicBezTo>
                <a:cubicBezTo>
                  <a:pt x="1583969" y="711225"/>
                  <a:pt x="1584046" y="711225"/>
                  <a:pt x="1584975" y="711225"/>
                </a:cubicBezTo>
                <a:lnTo>
                  <a:pt x="1592069" y="711225"/>
                </a:lnTo>
                <a:cubicBezTo>
                  <a:pt x="1592069" y="711219"/>
                  <a:pt x="1592069" y="711110"/>
                  <a:pt x="1592069" y="709334"/>
                </a:cubicBezTo>
                <a:lnTo>
                  <a:pt x="1592069" y="696093"/>
                </a:lnTo>
                <a:cubicBezTo>
                  <a:pt x="1590042" y="696093"/>
                  <a:pt x="1590042" y="696093"/>
                  <a:pt x="1590802" y="694471"/>
                </a:cubicBezTo>
                <a:lnTo>
                  <a:pt x="1596122" y="683122"/>
                </a:lnTo>
                <a:cubicBezTo>
                  <a:pt x="1596127" y="683139"/>
                  <a:pt x="1596322" y="683813"/>
                  <a:pt x="1604229" y="711225"/>
                </a:cubicBezTo>
                <a:cubicBezTo>
                  <a:pt x="1604237" y="711225"/>
                  <a:pt x="1604310" y="711225"/>
                  <a:pt x="1604989" y="711225"/>
                </a:cubicBezTo>
                <a:lnTo>
                  <a:pt x="1610309" y="711225"/>
                </a:lnTo>
                <a:cubicBezTo>
                  <a:pt x="1610309" y="711212"/>
                  <a:pt x="1610309" y="710033"/>
                  <a:pt x="1610309" y="605298"/>
                </a:cubicBezTo>
                <a:cubicBezTo>
                  <a:pt x="1610319" y="605298"/>
                  <a:pt x="1610433" y="605298"/>
                  <a:pt x="1611829" y="605298"/>
                </a:cubicBezTo>
                <a:lnTo>
                  <a:pt x="1622469" y="605298"/>
                </a:lnTo>
                <a:cubicBezTo>
                  <a:pt x="1622469" y="605276"/>
                  <a:pt x="1622469" y="604266"/>
                  <a:pt x="1622469" y="557739"/>
                </a:cubicBezTo>
                <a:cubicBezTo>
                  <a:pt x="1622486" y="557739"/>
                  <a:pt x="1623111" y="557739"/>
                  <a:pt x="1648816" y="557739"/>
                </a:cubicBezTo>
                <a:cubicBezTo>
                  <a:pt x="1648816" y="557727"/>
                  <a:pt x="1648816" y="557217"/>
                  <a:pt x="1648816" y="536121"/>
                </a:cubicBezTo>
                <a:cubicBezTo>
                  <a:pt x="1648835" y="536121"/>
                  <a:pt x="1649624" y="536121"/>
                  <a:pt x="1683270" y="536121"/>
                </a:cubicBezTo>
                <a:cubicBezTo>
                  <a:pt x="1683270" y="536129"/>
                  <a:pt x="1683270" y="536259"/>
                  <a:pt x="1683270" y="538553"/>
                </a:cubicBezTo>
                <a:lnTo>
                  <a:pt x="1683270" y="555577"/>
                </a:lnTo>
                <a:cubicBezTo>
                  <a:pt x="1683279" y="555577"/>
                  <a:pt x="1683410" y="555577"/>
                  <a:pt x="1685550" y="555577"/>
                </a:cubicBezTo>
                <a:lnTo>
                  <a:pt x="1701510" y="555577"/>
                </a:lnTo>
                <a:cubicBezTo>
                  <a:pt x="1701510" y="555595"/>
                  <a:pt x="1701510" y="556489"/>
                  <a:pt x="1701510" y="603136"/>
                </a:cubicBezTo>
                <a:cubicBezTo>
                  <a:pt x="1701516" y="603136"/>
                  <a:pt x="1701592" y="603136"/>
                  <a:pt x="1702523" y="603136"/>
                </a:cubicBezTo>
                <a:lnTo>
                  <a:pt x="1709617" y="603136"/>
                </a:lnTo>
                <a:lnTo>
                  <a:pt x="1723804" y="607460"/>
                </a:lnTo>
                <a:cubicBezTo>
                  <a:pt x="1723804" y="607470"/>
                  <a:pt x="1723804" y="608120"/>
                  <a:pt x="1723804" y="646372"/>
                </a:cubicBezTo>
                <a:cubicBezTo>
                  <a:pt x="1723810" y="646372"/>
                  <a:pt x="1723885" y="646372"/>
                  <a:pt x="1724817" y="646372"/>
                </a:cubicBezTo>
                <a:lnTo>
                  <a:pt x="1731910" y="646372"/>
                </a:lnTo>
                <a:cubicBezTo>
                  <a:pt x="1731910" y="646382"/>
                  <a:pt x="1731910" y="646488"/>
                  <a:pt x="1731910" y="647993"/>
                </a:cubicBezTo>
                <a:lnTo>
                  <a:pt x="1731910" y="659342"/>
                </a:lnTo>
                <a:cubicBezTo>
                  <a:pt x="1731918" y="659342"/>
                  <a:pt x="1732042" y="659342"/>
                  <a:pt x="1733937" y="659342"/>
                </a:cubicBezTo>
                <a:lnTo>
                  <a:pt x="1748124" y="659342"/>
                </a:lnTo>
                <a:lnTo>
                  <a:pt x="1754204" y="665828"/>
                </a:lnTo>
                <a:cubicBezTo>
                  <a:pt x="1754204" y="665840"/>
                  <a:pt x="1754204" y="666326"/>
                  <a:pt x="1754204" y="687446"/>
                </a:cubicBezTo>
                <a:cubicBezTo>
                  <a:pt x="1754213" y="687446"/>
                  <a:pt x="1754344" y="687446"/>
                  <a:pt x="1756484" y="687446"/>
                </a:cubicBezTo>
                <a:lnTo>
                  <a:pt x="1772444" y="687446"/>
                </a:lnTo>
                <a:cubicBezTo>
                  <a:pt x="1772444" y="687453"/>
                  <a:pt x="1772444" y="687533"/>
                  <a:pt x="1772444" y="688526"/>
                </a:cubicBezTo>
                <a:lnTo>
                  <a:pt x="1772444" y="696093"/>
                </a:lnTo>
                <a:cubicBezTo>
                  <a:pt x="1772453" y="696093"/>
                  <a:pt x="1772552" y="696093"/>
                  <a:pt x="1773711" y="696093"/>
                </a:cubicBezTo>
                <a:lnTo>
                  <a:pt x="1782578" y="696093"/>
                </a:lnTo>
                <a:cubicBezTo>
                  <a:pt x="1782578" y="696102"/>
                  <a:pt x="1782578" y="696231"/>
                  <a:pt x="1782578" y="698254"/>
                </a:cubicBezTo>
                <a:lnTo>
                  <a:pt x="1782578" y="713387"/>
                </a:lnTo>
                <a:cubicBezTo>
                  <a:pt x="1786631" y="713387"/>
                  <a:pt x="1786631" y="713387"/>
                  <a:pt x="1786631" y="711495"/>
                </a:cubicBezTo>
                <a:lnTo>
                  <a:pt x="1786631" y="698254"/>
                </a:lnTo>
                <a:cubicBezTo>
                  <a:pt x="1786637" y="698254"/>
                  <a:pt x="1786715" y="698254"/>
                  <a:pt x="1787644" y="698254"/>
                </a:cubicBezTo>
                <a:lnTo>
                  <a:pt x="1794738" y="698254"/>
                </a:lnTo>
                <a:cubicBezTo>
                  <a:pt x="1794738" y="698265"/>
                  <a:pt x="1794738" y="698384"/>
                  <a:pt x="1794738" y="699876"/>
                </a:cubicBezTo>
                <a:lnTo>
                  <a:pt x="1794738" y="711225"/>
                </a:lnTo>
                <a:cubicBezTo>
                  <a:pt x="1794747" y="711225"/>
                  <a:pt x="1794820" y="711225"/>
                  <a:pt x="1795498" y="711225"/>
                </a:cubicBezTo>
                <a:lnTo>
                  <a:pt x="1800818" y="711225"/>
                </a:lnTo>
                <a:cubicBezTo>
                  <a:pt x="1800818" y="706902"/>
                  <a:pt x="1800818" y="706902"/>
                  <a:pt x="1849458" y="706902"/>
                </a:cubicBezTo>
                <a:cubicBezTo>
                  <a:pt x="1849458" y="706911"/>
                  <a:pt x="1849458" y="707012"/>
                  <a:pt x="1849458" y="708253"/>
                </a:cubicBezTo>
                <a:lnTo>
                  <a:pt x="1849458" y="717710"/>
                </a:lnTo>
                <a:cubicBezTo>
                  <a:pt x="1849466" y="717710"/>
                  <a:pt x="1849541" y="717710"/>
                  <a:pt x="1850218" y="717710"/>
                </a:cubicBezTo>
                <a:lnTo>
                  <a:pt x="1855539" y="717710"/>
                </a:lnTo>
                <a:cubicBezTo>
                  <a:pt x="1855539" y="717719"/>
                  <a:pt x="1855539" y="717841"/>
                  <a:pt x="1855539" y="719872"/>
                </a:cubicBezTo>
                <a:lnTo>
                  <a:pt x="1855539" y="735005"/>
                </a:lnTo>
                <a:cubicBezTo>
                  <a:pt x="1855547" y="735001"/>
                  <a:pt x="1855663" y="734923"/>
                  <a:pt x="1857565" y="733654"/>
                </a:cubicBezTo>
                <a:lnTo>
                  <a:pt x="1871752" y="724196"/>
                </a:lnTo>
                <a:cubicBezTo>
                  <a:pt x="1871754" y="724177"/>
                  <a:pt x="1871885" y="723302"/>
                  <a:pt x="1877832" y="683122"/>
                </a:cubicBezTo>
                <a:cubicBezTo>
                  <a:pt x="1877841" y="683120"/>
                  <a:pt x="1877910" y="683094"/>
                  <a:pt x="1878592" y="682852"/>
                </a:cubicBezTo>
                <a:lnTo>
                  <a:pt x="1883912" y="680960"/>
                </a:lnTo>
                <a:cubicBezTo>
                  <a:pt x="1883912" y="680944"/>
                  <a:pt x="1883945" y="679883"/>
                  <a:pt x="1885939" y="611783"/>
                </a:cubicBezTo>
                <a:cubicBezTo>
                  <a:pt x="1885939" y="611801"/>
                  <a:pt x="1885972" y="612892"/>
                  <a:pt x="1887966" y="680960"/>
                </a:cubicBezTo>
                <a:cubicBezTo>
                  <a:pt x="1887975" y="680963"/>
                  <a:pt x="1888046" y="680988"/>
                  <a:pt x="1888726" y="681230"/>
                </a:cubicBezTo>
                <a:lnTo>
                  <a:pt x="1894046" y="683122"/>
                </a:lnTo>
                <a:cubicBezTo>
                  <a:pt x="1894046" y="683102"/>
                  <a:pt x="1894046" y="681769"/>
                  <a:pt x="1894046" y="596651"/>
                </a:cubicBezTo>
                <a:cubicBezTo>
                  <a:pt x="1898099" y="596651"/>
                  <a:pt x="1898099" y="596651"/>
                  <a:pt x="1898099" y="564224"/>
                </a:cubicBezTo>
                <a:cubicBezTo>
                  <a:pt x="1898111" y="564224"/>
                  <a:pt x="1898797" y="564224"/>
                  <a:pt x="1936606" y="564224"/>
                </a:cubicBezTo>
                <a:cubicBezTo>
                  <a:pt x="1936606" y="564241"/>
                  <a:pt x="1936606" y="564959"/>
                  <a:pt x="1936606" y="596651"/>
                </a:cubicBezTo>
                <a:cubicBezTo>
                  <a:pt x="1936615" y="596651"/>
                  <a:pt x="1936687" y="596651"/>
                  <a:pt x="1937366" y="596651"/>
                </a:cubicBezTo>
                <a:lnTo>
                  <a:pt x="1942686" y="596651"/>
                </a:lnTo>
                <a:cubicBezTo>
                  <a:pt x="1942686" y="596630"/>
                  <a:pt x="1942686" y="595324"/>
                  <a:pt x="1942686" y="514503"/>
                </a:cubicBezTo>
                <a:cubicBezTo>
                  <a:pt x="1942692" y="514503"/>
                  <a:pt x="1942791" y="514503"/>
                  <a:pt x="1944460" y="514503"/>
                </a:cubicBezTo>
                <a:lnTo>
                  <a:pt x="1956873" y="514503"/>
                </a:lnTo>
                <a:cubicBezTo>
                  <a:pt x="1956873" y="514496"/>
                  <a:pt x="1956873" y="514385"/>
                  <a:pt x="1956873" y="512612"/>
                </a:cubicBezTo>
                <a:lnTo>
                  <a:pt x="1956873" y="499371"/>
                </a:lnTo>
                <a:cubicBezTo>
                  <a:pt x="1956884" y="499371"/>
                  <a:pt x="1957382" y="499371"/>
                  <a:pt x="1979167" y="499371"/>
                </a:cubicBezTo>
                <a:cubicBezTo>
                  <a:pt x="1979167" y="499364"/>
                  <a:pt x="1979167" y="499283"/>
                  <a:pt x="1979167" y="498290"/>
                </a:cubicBezTo>
                <a:lnTo>
                  <a:pt x="1979167" y="490724"/>
                </a:lnTo>
                <a:cubicBezTo>
                  <a:pt x="1979174" y="490724"/>
                  <a:pt x="1979284" y="490724"/>
                  <a:pt x="1980940" y="490724"/>
                </a:cubicBezTo>
                <a:lnTo>
                  <a:pt x="1993354" y="490724"/>
                </a:lnTo>
                <a:cubicBezTo>
                  <a:pt x="1993354" y="490732"/>
                  <a:pt x="1993354" y="490811"/>
                  <a:pt x="1993354" y="491805"/>
                </a:cubicBezTo>
                <a:lnTo>
                  <a:pt x="1993354" y="499371"/>
                </a:lnTo>
                <a:cubicBezTo>
                  <a:pt x="1993363" y="499371"/>
                  <a:pt x="1993436" y="499371"/>
                  <a:pt x="1994114" y="499371"/>
                </a:cubicBezTo>
                <a:lnTo>
                  <a:pt x="1999434" y="499371"/>
                </a:lnTo>
                <a:lnTo>
                  <a:pt x="2009567" y="495047"/>
                </a:lnTo>
                <a:lnTo>
                  <a:pt x="2013620" y="498290"/>
                </a:lnTo>
                <a:lnTo>
                  <a:pt x="2013620" y="490724"/>
                </a:lnTo>
                <a:cubicBezTo>
                  <a:pt x="2013629" y="490724"/>
                  <a:pt x="2013766" y="490724"/>
                  <a:pt x="2015900" y="490724"/>
                </a:cubicBezTo>
                <a:lnTo>
                  <a:pt x="2031861" y="490724"/>
                </a:lnTo>
                <a:cubicBezTo>
                  <a:pt x="2031861" y="490732"/>
                  <a:pt x="2031861" y="490811"/>
                  <a:pt x="2031861" y="491805"/>
                </a:cubicBezTo>
                <a:lnTo>
                  <a:pt x="2031861" y="499371"/>
                </a:lnTo>
                <a:cubicBezTo>
                  <a:pt x="2031880" y="499371"/>
                  <a:pt x="2032616" y="499371"/>
                  <a:pt x="2062261" y="499371"/>
                </a:cubicBezTo>
                <a:cubicBezTo>
                  <a:pt x="2062261" y="499381"/>
                  <a:pt x="2062261" y="499490"/>
                  <a:pt x="2062261" y="500992"/>
                </a:cubicBezTo>
                <a:lnTo>
                  <a:pt x="2062261" y="512342"/>
                </a:lnTo>
                <a:cubicBezTo>
                  <a:pt x="2062278" y="512342"/>
                  <a:pt x="2062918" y="512342"/>
                  <a:pt x="2088608" y="512342"/>
                </a:cubicBezTo>
                <a:cubicBezTo>
                  <a:pt x="2088608" y="512358"/>
                  <a:pt x="2088608" y="513038"/>
                  <a:pt x="2088608" y="542606"/>
                </a:cubicBezTo>
                <a:cubicBezTo>
                  <a:pt x="2088617" y="542606"/>
                  <a:pt x="2088690" y="542606"/>
                  <a:pt x="2089368" y="542606"/>
                </a:cubicBezTo>
                <a:lnTo>
                  <a:pt x="2094688" y="542606"/>
                </a:lnTo>
                <a:cubicBezTo>
                  <a:pt x="2094688" y="542613"/>
                  <a:pt x="2094688" y="542699"/>
                  <a:pt x="2094688" y="543687"/>
                </a:cubicBezTo>
                <a:lnTo>
                  <a:pt x="2094688" y="551254"/>
                </a:lnTo>
                <a:cubicBezTo>
                  <a:pt x="2098742" y="551254"/>
                  <a:pt x="2098742" y="551254"/>
                  <a:pt x="2098742" y="581518"/>
                </a:cubicBezTo>
                <a:cubicBezTo>
                  <a:pt x="2098751" y="581518"/>
                  <a:pt x="2098825" y="581518"/>
                  <a:pt x="2099502" y="581518"/>
                </a:cubicBezTo>
                <a:lnTo>
                  <a:pt x="2104822" y="581518"/>
                </a:lnTo>
                <a:cubicBezTo>
                  <a:pt x="2104822" y="581527"/>
                  <a:pt x="2104822" y="581594"/>
                  <a:pt x="2104822" y="582329"/>
                </a:cubicBezTo>
                <a:lnTo>
                  <a:pt x="2104822" y="588004"/>
                </a:lnTo>
                <a:cubicBezTo>
                  <a:pt x="2104828" y="588004"/>
                  <a:pt x="2104906" y="588004"/>
                  <a:pt x="2105835" y="588004"/>
                </a:cubicBezTo>
                <a:lnTo>
                  <a:pt x="2112928" y="588004"/>
                </a:lnTo>
                <a:cubicBezTo>
                  <a:pt x="2112928" y="588021"/>
                  <a:pt x="2112928" y="588734"/>
                  <a:pt x="2112928" y="618269"/>
                </a:cubicBezTo>
                <a:cubicBezTo>
                  <a:pt x="2112936" y="618269"/>
                  <a:pt x="2113056" y="618269"/>
                  <a:pt x="2114955" y="618269"/>
                </a:cubicBezTo>
                <a:lnTo>
                  <a:pt x="2129142" y="618269"/>
                </a:lnTo>
                <a:cubicBezTo>
                  <a:pt x="2129142" y="618285"/>
                  <a:pt x="2129142" y="618865"/>
                  <a:pt x="2129142" y="642048"/>
                </a:cubicBezTo>
                <a:cubicBezTo>
                  <a:pt x="2131169" y="642048"/>
                  <a:pt x="2131169" y="642048"/>
                  <a:pt x="2131169" y="643669"/>
                </a:cubicBezTo>
                <a:lnTo>
                  <a:pt x="2131169" y="655019"/>
                </a:lnTo>
                <a:cubicBezTo>
                  <a:pt x="2131178" y="655019"/>
                  <a:pt x="2131248" y="655019"/>
                  <a:pt x="2131929" y="655019"/>
                </a:cubicBezTo>
                <a:lnTo>
                  <a:pt x="2137249" y="655019"/>
                </a:lnTo>
                <a:cubicBezTo>
                  <a:pt x="2137249" y="655033"/>
                  <a:pt x="2137249" y="655596"/>
                  <a:pt x="2137249" y="678798"/>
                </a:cubicBezTo>
                <a:cubicBezTo>
                  <a:pt x="2137257" y="678798"/>
                  <a:pt x="2137356" y="678798"/>
                  <a:pt x="2138515" y="678798"/>
                </a:cubicBezTo>
                <a:lnTo>
                  <a:pt x="2147382" y="678798"/>
                </a:lnTo>
                <a:cubicBezTo>
                  <a:pt x="2149409" y="680960"/>
                  <a:pt x="2149409" y="680960"/>
                  <a:pt x="2149409" y="682852"/>
                </a:cubicBezTo>
                <a:lnTo>
                  <a:pt x="2149409" y="696093"/>
                </a:lnTo>
                <a:cubicBezTo>
                  <a:pt x="2149414" y="696086"/>
                  <a:pt x="2149501" y="695979"/>
                  <a:pt x="2150929" y="694201"/>
                </a:cubicBezTo>
                <a:lnTo>
                  <a:pt x="2161569" y="680960"/>
                </a:lnTo>
                <a:cubicBezTo>
                  <a:pt x="2161584" y="680960"/>
                  <a:pt x="2162223" y="680960"/>
                  <a:pt x="2189943" y="680960"/>
                </a:cubicBezTo>
                <a:cubicBezTo>
                  <a:pt x="2189943" y="680985"/>
                  <a:pt x="2189943" y="682386"/>
                  <a:pt x="2189943" y="767431"/>
                </a:cubicBezTo>
                <a:cubicBezTo>
                  <a:pt x="2189951" y="767431"/>
                  <a:pt x="2190027" y="767431"/>
                  <a:pt x="2190703" y="767431"/>
                </a:cubicBezTo>
                <a:lnTo>
                  <a:pt x="2196023" y="767431"/>
                </a:lnTo>
                <a:cubicBezTo>
                  <a:pt x="2196027" y="767423"/>
                  <a:pt x="2196086" y="767323"/>
                  <a:pt x="2196783" y="766080"/>
                </a:cubicBezTo>
                <a:lnTo>
                  <a:pt x="2202103" y="756622"/>
                </a:lnTo>
                <a:cubicBezTo>
                  <a:pt x="2202103" y="756629"/>
                  <a:pt x="2202103" y="756728"/>
                  <a:pt x="2202103" y="758514"/>
                </a:cubicBezTo>
                <a:lnTo>
                  <a:pt x="2202103" y="771755"/>
                </a:lnTo>
                <a:cubicBezTo>
                  <a:pt x="2206156" y="771755"/>
                  <a:pt x="2206156" y="771755"/>
                  <a:pt x="2206156" y="726358"/>
                </a:cubicBezTo>
                <a:cubicBezTo>
                  <a:pt x="2206165" y="726358"/>
                  <a:pt x="2206235" y="726358"/>
                  <a:pt x="2206916" y="726358"/>
                </a:cubicBezTo>
                <a:lnTo>
                  <a:pt x="2212236" y="726358"/>
                </a:lnTo>
                <a:cubicBezTo>
                  <a:pt x="2212236" y="726343"/>
                  <a:pt x="2212236" y="725343"/>
                  <a:pt x="2212236" y="661504"/>
                </a:cubicBezTo>
                <a:cubicBezTo>
                  <a:pt x="2212243" y="661504"/>
                  <a:pt x="2212324" y="661504"/>
                  <a:pt x="2213250" y="661504"/>
                </a:cubicBezTo>
                <a:lnTo>
                  <a:pt x="2220343" y="661504"/>
                </a:lnTo>
                <a:cubicBezTo>
                  <a:pt x="2220349" y="661483"/>
                  <a:pt x="2220613" y="660543"/>
                  <a:pt x="2232503" y="618269"/>
                </a:cubicBezTo>
                <a:cubicBezTo>
                  <a:pt x="2232512" y="618269"/>
                  <a:pt x="2232609" y="618269"/>
                  <a:pt x="2233770" y="618269"/>
                </a:cubicBezTo>
                <a:lnTo>
                  <a:pt x="2242637" y="618269"/>
                </a:lnTo>
                <a:cubicBezTo>
                  <a:pt x="2242642" y="618292"/>
                  <a:pt x="2242868" y="619258"/>
                  <a:pt x="2252770" y="661504"/>
                </a:cubicBezTo>
                <a:cubicBezTo>
                  <a:pt x="2252776" y="661504"/>
                  <a:pt x="2252850" y="661504"/>
                  <a:pt x="2253783" y="661504"/>
                </a:cubicBezTo>
                <a:lnTo>
                  <a:pt x="2260877" y="661504"/>
                </a:lnTo>
                <a:cubicBezTo>
                  <a:pt x="2260877" y="661515"/>
                  <a:pt x="2260877" y="662182"/>
                  <a:pt x="2260877" y="700416"/>
                </a:cubicBezTo>
                <a:cubicBezTo>
                  <a:pt x="2260884" y="700416"/>
                  <a:pt x="2260983" y="700416"/>
                  <a:pt x="2262650" y="700416"/>
                </a:cubicBezTo>
                <a:lnTo>
                  <a:pt x="2275064" y="700416"/>
                </a:lnTo>
                <a:cubicBezTo>
                  <a:pt x="2275064" y="700424"/>
                  <a:pt x="2275064" y="700546"/>
                  <a:pt x="2275064" y="702578"/>
                </a:cubicBezTo>
                <a:lnTo>
                  <a:pt x="2275064" y="717710"/>
                </a:lnTo>
                <a:cubicBezTo>
                  <a:pt x="2279117" y="717710"/>
                  <a:pt x="2279117" y="717710"/>
                  <a:pt x="2279117" y="715549"/>
                </a:cubicBezTo>
                <a:lnTo>
                  <a:pt x="2279117" y="700416"/>
                </a:lnTo>
                <a:cubicBezTo>
                  <a:pt x="2279127" y="700416"/>
                  <a:pt x="2279239" y="700416"/>
                  <a:pt x="2280637" y="700416"/>
                </a:cubicBezTo>
                <a:lnTo>
                  <a:pt x="2291277" y="700416"/>
                </a:lnTo>
                <a:cubicBezTo>
                  <a:pt x="2291277" y="700426"/>
                  <a:pt x="2291277" y="700543"/>
                  <a:pt x="2291277" y="702037"/>
                </a:cubicBezTo>
                <a:lnTo>
                  <a:pt x="2291277" y="713387"/>
                </a:lnTo>
                <a:cubicBezTo>
                  <a:pt x="2291293" y="713387"/>
                  <a:pt x="2292002" y="713387"/>
                  <a:pt x="2321678" y="713387"/>
                </a:cubicBezTo>
                <a:cubicBezTo>
                  <a:pt x="2321678" y="713370"/>
                  <a:pt x="2321678" y="712599"/>
                  <a:pt x="2321678" y="676637"/>
                </a:cubicBezTo>
                <a:cubicBezTo>
                  <a:pt x="2321686" y="676637"/>
                  <a:pt x="2321779" y="676637"/>
                  <a:pt x="2322944" y="676637"/>
                </a:cubicBezTo>
                <a:lnTo>
                  <a:pt x="2331811" y="676637"/>
                </a:lnTo>
                <a:cubicBezTo>
                  <a:pt x="2331811" y="676648"/>
                  <a:pt x="2331811" y="677142"/>
                  <a:pt x="2331811" y="698254"/>
                </a:cubicBezTo>
                <a:cubicBezTo>
                  <a:pt x="2333838" y="698254"/>
                  <a:pt x="2333838" y="698254"/>
                  <a:pt x="2333838" y="665828"/>
                </a:cubicBezTo>
                <a:cubicBezTo>
                  <a:pt x="2333852" y="665828"/>
                  <a:pt x="2334393" y="665828"/>
                  <a:pt x="2356131" y="665828"/>
                </a:cubicBezTo>
                <a:cubicBezTo>
                  <a:pt x="2356131" y="665818"/>
                  <a:pt x="2356131" y="665698"/>
                  <a:pt x="2356131" y="664206"/>
                </a:cubicBezTo>
                <a:lnTo>
                  <a:pt x="2356131" y="652857"/>
                </a:lnTo>
                <a:cubicBezTo>
                  <a:pt x="2356139" y="652857"/>
                  <a:pt x="2356214" y="652857"/>
                  <a:pt x="2356891" y="652857"/>
                </a:cubicBezTo>
                <a:lnTo>
                  <a:pt x="2362211" y="652857"/>
                </a:lnTo>
                <a:cubicBezTo>
                  <a:pt x="2362211" y="652851"/>
                  <a:pt x="2362211" y="652738"/>
                  <a:pt x="2362211" y="650966"/>
                </a:cubicBezTo>
                <a:lnTo>
                  <a:pt x="2362211" y="637725"/>
                </a:lnTo>
                <a:lnTo>
                  <a:pt x="2366265" y="644210"/>
                </a:lnTo>
                <a:cubicBezTo>
                  <a:pt x="2366273" y="644210"/>
                  <a:pt x="2366402" y="644210"/>
                  <a:pt x="2368545" y="644210"/>
                </a:cubicBezTo>
                <a:lnTo>
                  <a:pt x="2384505" y="644210"/>
                </a:lnTo>
                <a:cubicBezTo>
                  <a:pt x="2384505" y="644202"/>
                  <a:pt x="2384505" y="644134"/>
                  <a:pt x="2384505" y="643399"/>
                </a:cubicBezTo>
                <a:lnTo>
                  <a:pt x="2384505" y="637725"/>
                </a:lnTo>
                <a:cubicBezTo>
                  <a:pt x="2384514" y="637725"/>
                  <a:pt x="2384588" y="637725"/>
                  <a:pt x="2385265" y="637725"/>
                </a:cubicBezTo>
                <a:lnTo>
                  <a:pt x="2390585" y="637725"/>
                </a:lnTo>
                <a:cubicBezTo>
                  <a:pt x="2390585" y="637734"/>
                  <a:pt x="2390585" y="637834"/>
                  <a:pt x="2390585" y="639076"/>
                </a:cubicBezTo>
                <a:lnTo>
                  <a:pt x="2390585" y="648534"/>
                </a:lnTo>
                <a:cubicBezTo>
                  <a:pt x="2390600" y="648534"/>
                  <a:pt x="2391333" y="648534"/>
                  <a:pt x="2429092" y="648534"/>
                </a:cubicBezTo>
                <a:cubicBezTo>
                  <a:pt x="2429092" y="648552"/>
                  <a:pt x="2429092" y="650062"/>
                  <a:pt x="2429092" y="786887"/>
                </a:cubicBezTo>
                <a:cubicBezTo>
                  <a:pt x="2429102" y="786887"/>
                  <a:pt x="2429217" y="786887"/>
                  <a:pt x="2430612" y="786887"/>
                </a:cubicBezTo>
                <a:lnTo>
                  <a:pt x="2441252" y="786887"/>
                </a:lnTo>
                <a:cubicBezTo>
                  <a:pt x="2441252" y="782564"/>
                  <a:pt x="2441252" y="778240"/>
                  <a:pt x="2441252" y="773917"/>
                </a:cubicBezTo>
                <a:cubicBezTo>
                  <a:pt x="2443279" y="773917"/>
                  <a:pt x="2443279" y="773917"/>
                  <a:pt x="2445306" y="773917"/>
                </a:cubicBezTo>
                <a:cubicBezTo>
                  <a:pt x="2445306" y="778240"/>
                  <a:pt x="2445306" y="782564"/>
                  <a:pt x="2445306" y="786887"/>
                </a:cubicBezTo>
                <a:cubicBezTo>
                  <a:pt x="2455439" y="786887"/>
                  <a:pt x="2465573" y="786887"/>
                  <a:pt x="2475706" y="786887"/>
                </a:cubicBezTo>
                <a:cubicBezTo>
                  <a:pt x="2475706" y="776078"/>
                  <a:pt x="2475706" y="767431"/>
                  <a:pt x="2475706" y="756622"/>
                </a:cubicBezTo>
                <a:cubicBezTo>
                  <a:pt x="2479760" y="756622"/>
                  <a:pt x="2483813" y="756622"/>
                  <a:pt x="2487866" y="756622"/>
                </a:cubicBezTo>
                <a:lnTo>
                  <a:pt x="2500026" y="754461"/>
                </a:lnTo>
                <a:cubicBezTo>
                  <a:pt x="2502053" y="754461"/>
                  <a:pt x="2502053" y="756622"/>
                  <a:pt x="2504080" y="756622"/>
                </a:cubicBezTo>
                <a:lnTo>
                  <a:pt x="2514213" y="756622"/>
                </a:lnTo>
                <a:cubicBezTo>
                  <a:pt x="2514213" y="767431"/>
                  <a:pt x="2514213" y="778240"/>
                  <a:pt x="2514213" y="786887"/>
                </a:cubicBezTo>
                <a:cubicBezTo>
                  <a:pt x="2516240" y="786887"/>
                  <a:pt x="2518267" y="786887"/>
                  <a:pt x="2522320" y="786887"/>
                </a:cubicBezTo>
                <a:cubicBezTo>
                  <a:pt x="2522320" y="793373"/>
                  <a:pt x="2522320" y="799858"/>
                  <a:pt x="2522320" y="804182"/>
                </a:cubicBezTo>
                <a:lnTo>
                  <a:pt x="2531656" y="805087"/>
                </a:lnTo>
                <a:lnTo>
                  <a:pt x="2544614" y="805087"/>
                </a:lnTo>
                <a:cubicBezTo>
                  <a:pt x="2544614" y="799278"/>
                  <a:pt x="2544614" y="795106"/>
                  <a:pt x="2544614" y="789049"/>
                </a:cubicBezTo>
                <a:lnTo>
                  <a:pt x="2612570" y="789049"/>
                </a:lnTo>
                <a:lnTo>
                  <a:pt x="2612570" y="703796"/>
                </a:lnTo>
                <a:lnTo>
                  <a:pt x="2684578" y="703796"/>
                </a:lnTo>
                <a:lnTo>
                  <a:pt x="2684578" y="782564"/>
                </a:lnTo>
                <a:cubicBezTo>
                  <a:pt x="2685213" y="782564"/>
                  <a:pt x="2685848" y="782564"/>
                  <a:pt x="2686482" y="782564"/>
                </a:cubicBezTo>
                <a:lnTo>
                  <a:pt x="2687724" y="805087"/>
                </a:lnTo>
                <a:lnTo>
                  <a:pt x="2697400" y="805087"/>
                </a:lnTo>
                <a:cubicBezTo>
                  <a:pt x="2697936" y="797873"/>
                  <a:pt x="2698642" y="790219"/>
                  <a:pt x="2698642" y="782564"/>
                </a:cubicBezTo>
                <a:cubicBezTo>
                  <a:pt x="2700669" y="782564"/>
                  <a:pt x="2702696" y="782564"/>
                  <a:pt x="2704722" y="782564"/>
                </a:cubicBezTo>
                <a:lnTo>
                  <a:pt x="2705964" y="805087"/>
                </a:lnTo>
                <a:lnTo>
                  <a:pt x="2756586" y="805087"/>
                </a:lnTo>
                <a:lnTo>
                  <a:pt x="2756586" y="642059"/>
                </a:lnTo>
                <a:lnTo>
                  <a:pt x="2953913" y="642059"/>
                </a:lnTo>
                <a:lnTo>
                  <a:pt x="2953913" y="805087"/>
                </a:lnTo>
                <a:lnTo>
                  <a:pt x="2972610" y="805087"/>
                </a:lnTo>
                <a:lnTo>
                  <a:pt x="2972610" y="722394"/>
                </a:lnTo>
                <a:lnTo>
                  <a:pt x="3067730" y="722394"/>
                </a:lnTo>
                <a:cubicBezTo>
                  <a:pt x="3071805" y="616373"/>
                  <a:pt x="3075183" y="510899"/>
                  <a:pt x="3079661" y="404253"/>
                </a:cubicBezTo>
                <a:cubicBezTo>
                  <a:pt x="3069527" y="404253"/>
                  <a:pt x="3045207" y="391282"/>
                  <a:pt x="3067501" y="382635"/>
                </a:cubicBezTo>
                <a:cubicBezTo>
                  <a:pt x="3065473" y="380473"/>
                  <a:pt x="3063447" y="378311"/>
                  <a:pt x="3061421" y="378311"/>
                </a:cubicBezTo>
                <a:cubicBezTo>
                  <a:pt x="3061421" y="365341"/>
                  <a:pt x="3059393" y="363179"/>
                  <a:pt x="3069527" y="354532"/>
                </a:cubicBezTo>
                <a:cubicBezTo>
                  <a:pt x="3069527" y="350208"/>
                  <a:pt x="3069527" y="343723"/>
                  <a:pt x="3069527" y="337238"/>
                </a:cubicBezTo>
                <a:cubicBezTo>
                  <a:pt x="3073581" y="337238"/>
                  <a:pt x="3077634" y="337238"/>
                  <a:pt x="3083714" y="337238"/>
                </a:cubicBezTo>
                <a:cubicBezTo>
                  <a:pt x="3083714" y="328590"/>
                  <a:pt x="3083714" y="322105"/>
                  <a:pt x="3083714" y="315620"/>
                </a:cubicBezTo>
                <a:cubicBezTo>
                  <a:pt x="3083714" y="313458"/>
                  <a:pt x="3085741" y="313458"/>
                  <a:pt x="3085741" y="311296"/>
                </a:cubicBezTo>
                <a:cubicBezTo>
                  <a:pt x="3085741" y="285355"/>
                  <a:pt x="3085741" y="259414"/>
                  <a:pt x="3085741" y="233472"/>
                </a:cubicBezTo>
                <a:cubicBezTo>
                  <a:pt x="3085741" y="231310"/>
                  <a:pt x="3083714" y="229149"/>
                  <a:pt x="3083714" y="226987"/>
                </a:cubicBezTo>
                <a:cubicBezTo>
                  <a:pt x="3085741" y="224825"/>
                  <a:pt x="3087767" y="222663"/>
                  <a:pt x="3089794" y="220501"/>
                </a:cubicBezTo>
                <a:cubicBezTo>
                  <a:pt x="3089794" y="201045"/>
                  <a:pt x="3089794" y="181589"/>
                  <a:pt x="3089794" y="162133"/>
                </a:cubicBezTo>
                <a:cubicBezTo>
                  <a:pt x="3089794" y="159972"/>
                  <a:pt x="3089794" y="159972"/>
                  <a:pt x="3091821" y="157810"/>
                </a:cubicBezTo>
                <a:cubicBezTo>
                  <a:pt x="3091821" y="140516"/>
                  <a:pt x="3091821" y="121060"/>
                  <a:pt x="3091821" y="101604"/>
                </a:cubicBezTo>
                <a:cubicBezTo>
                  <a:pt x="3093847" y="92957"/>
                  <a:pt x="3093847" y="88633"/>
                  <a:pt x="3093847" y="82148"/>
                </a:cubicBezTo>
                <a:cubicBezTo>
                  <a:pt x="3097901" y="88633"/>
                  <a:pt x="3097901" y="92957"/>
                  <a:pt x="3097901" y="99442"/>
                </a:cubicBezTo>
                <a:cubicBezTo>
                  <a:pt x="3099927" y="121060"/>
                  <a:pt x="3099927" y="140516"/>
                  <a:pt x="3099927" y="157810"/>
                </a:cubicBezTo>
                <a:cubicBezTo>
                  <a:pt x="3101954" y="181589"/>
                  <a:pt x="3101954" y="201045"/>
                  <a:pt x="3101954" y="220501"/>
                </a:cubicBezTo>
                <a:cubicBezTo>
                  <a:pt x="3103981" y="222663"/>
                  <a:pt x="3106007" y="224825"/>
                  <a:pt x="3108034" y="226987"/>
                </a:cubicBezTo>
                <a:cubicBezTo>
                  <a:pt x="3108034" y="229149"/>
                  <a:pt x="3106007" y="231310"/>
                  <a:pt x="3106007" y="233472"/>
                </a:cubicBezTo>
                <a:cubicBezTo>
                  <a:pt x="3106007" y="259414"/>
                  <a:pt x="3106007" y="285355"/>
                  <a:pt x="3106007" y="311296"/>
                </a:cubicBezTo>
                <a:cubicBezTo>
                  <a:pt x="3106007" y="313458"/>
                  <a:pt x="3108034" y="313458"/>
                  <a:pt x="3108034" y="315620"/>
                </a:cubicBezTo>
                <a:cubicBezTo>
                  <a:pt x="3108034" y="322105"/>
                  <a:pt x="3108034" y="328590"/>
                  <a:pt x="3108034" y="337238"/>
                </a:cubicBezTo>
                <a:cubicBezTo>
                  <a:pt x="3112087" y="337238"/>
                  <a:pt x="3118167" y="337238"/>
                  <a:pt x="3122221" y="337238"/>
                </a:cubicBezTo>
                <a:cubicBezTo>
                  <a:pt x="3122221" y="343723"/>
                  <a:pt x="3122221" y="350208"/>
                  <a:pt x="3122221" y="354532"/>
                </a:cubicBezTo>
                <a:cubicBezTo>
                  <a:pt x="3130329" y="363179"/>
                  <a:pt x="3130329" y="363179"/>
                  <a:pt x="3130329" y="378311"/>
                </a:cubicBezTo>
                <a:cubicBezTo>
                  <a:pt x="3128301" y="378311"/>
                  <a:pt x="3126274" y="380473"/>
                  <a:pt x="3124249" y="382635"/>
                </a:cubicBezTo>
                <a:cubicBezTo>
                  <a:pt x="3144514" y="393444"/>
                  <a:pt x="3120194" y="402091"/>
                  <a:pt x="3112087" y="404253"/>
                </a:cubicBezTo>
                <a:cubicBezTo>
                  <a:pt x="3114114" y="488562"/>
                  <a:pt x="3118167" y="572871"/>
                  <a:pt x="3120194" y="657181"/>
                </a:cubicBezTo>
                <a:cubicBezTo>
                  <a:pt x="3142489" y="657181"/>
                  <a:pt x="3164781" y="657181"/>
                  <a:pt x="3185049" y="657181"/>
                </a:cubicBezTo>
                <a:cubicBezTo>
                  <a:pt x="3185049" y="683122"/>
                  <a:pt x="3185049" y="709063"/>
                  <a:pt x="3185049" y="732843"/>
                </a:cubicBezTo>
                <a:cubicBezTo>
                  <a:pt x="3189102" y="732843"/>
                  <a:pt x="3191129" y="732843"/>
                  <a:pt x="3193155" y="732843"/>
                </a:cubicBezTo>
                <a:cubicBezTo>
                  <a:pt x="3193155" y="730681"/>
                  <a:pt x="3195182" y="728519"/>
                  <a:pt x="3195182" y="726358"/>
                </a:cubicBezTo>
                <a:cubicBezTo>
                  <a:pt x="3197209" y="726358"/>
                  <a:pt x="3199235" y="726358"/>
                  <a:pt x="3201262" y="726358"/>
                </a:cubicBezTo>
                <a:cubicBezTo>
                  <a:pt x="3201262" y="728519"/>
                  <a:pt x="3201262" y="730681"/>
                  <a:pt x="3203290" y="735005"/>
                </a:cubicBezTo>
                <a:cubicBezTo>
                  <a:pt x="3207342" y="735005"/>
                  <a:pt x="3211395" y="735005"/>
                  <a:pt x="3215450" y="735005"/>
                </a:cubicBezTo>
                <a:cubicBezTo>
                  <a:pt x="3215450" y="732843"/>
                  <a:pt x="3215450" y="730681"/>
                  <a:pt x="3215450" y="728519"/>
                </a:cubicBezTo>
                <a:cubicBezTo>
                  <a:pt x="3223555" y="728519"/>
                  <a:pt x="3229635" y="728519"/>
                  <a:pt x="3237742" y="728519"/>
                </a:cubicBezTo>
                <a:cubicBezTo>
                  <a:pt x="3237742" y="730681"/>
                  <a:pt x="3237742" y="732843"/>
                  <a:pt x="3237742" y="735005"/>
                </a:cubicBezTo>
                <a:cubicBezTo>
                  <a:pt x="3243822" y="735005"/>
                  <a:pt x="3251930" y="735005"/>
                  <a:pt x="3258010" y="735005"/>
                </a:cubicBezTo>
                <a:cubicBezTo>
                  <a:pt x="3258010" y="750137"/>
                  <a:pt x="3258010" y="765270"/>
                  <a:pt x="3258010" y="780402"/>
                </a:cubicBezTo>
                <a:cubicBezTo>
                  <a:pt x="3262063" y="780402"/>
                  <a:pt x="3268143" y="780402"/>
                  <a:pt x="3272197" y="780402"/>
                </a:cubicBezTo>
                <a:cubicBezTo>
                  <a:pt x="3272197" y="776078"/>
                  <a:pt x="3272197" y="771755"/>
                  <a:pt x="3272197" y="767431"/>
                </a:cubicBezTo>
                <a:cubicBezTo>
                  <a:pt x="3278277" y="767431"/>
                  <a:pt x="3284357" y="767431"/>
                  <a:pt x="3288410" y="767431"/>
                </a:cubicBezTo>
                <a:cubicBezTo>
                  <a:pt x="3288410" y="706902"/>
                  <a:pt x="3288410" y="648534"/>
                  <a:pt x="3288410" y="588004"/>
                </a:cubicBezTo>
                <a:cubicBezTo>
                  <a:pt x="3290437" y="585842"/>
                  <a:pt x="3292463" y="583680"/>
                  <a:pt x="3294490" y="581518"/>
                </a:cubicBezTo>
                <a:cubicBezTo>
                  <a:pt x="3318810" y="581518"/>
                  <a:pt x="3343130" y="581518"/>
                  <a:pt x="3367451" y="581518"/>
                </a:cubicBezTo>
                <a:lnTo>
                  <a:pt x="3367451" y="590166"/>
                </a:lnTo>
                <a:lnTo>
                  <a:pt x="3377585" y="590166"/>
                </a:lnTo>
                <a:cubicBezTo>
                  <a:pt x="3377585" y="629078"/>
                  <a:pt x="3377585" y="667990"/>
                  <a:pt x="3377585" y="704740"/>
                </a:cubicBezTo>
                <a:cubicBezTo>
                  <a:pt x="3385691" y="704740"/>
                  <a:pt x="3391771" y="704740"/>
                  <a:pt x="3399878" y="704740"/>
                </a:cubicBezTo>
                <a:cubicBezTo>
                  <a:pt x="3399878" y="683122"/>
                  <a:pt x="3399878" y="661504"/>
                  <a:pt x="3399878" y="637725"/>
                </a:cubicBezTo>
                <a:cubicBezTo>
                  <a:pt x="3407985" y="637725"/>
                  <a:pt x="3418118" y="637725"/>
                  <a:pt x="3426226" y="637725"/>
                </a:cubicBezTo>
                <a:cubicBezTo>
                  <a:pt x="3428251" y="637725"/>
                  <a:pt x="3428251" y="635563"/>
                  <a:pt x="3430278" y="633401"/>
                </a:cubicBezTo>
                <a:lnTo>
                  <a:pt x="3438386" y="633401"/>
                </a:lnTo>
                <a:cubicBezTo>
                  <a:pt x="3440411" y="635563"/>
                  <a:pt x="3440411" y="637725"/>
                  <a:pt x="3442438" y="637725"/>
                </a:cubicBezTo>
                <a:cubicBezTo>
                  <a:pt x="3448518" y="637725"/>
                  <a:pt x="3456626" y="637725"/>
                  <a:pt x="3464733" y="637725"/>
                </a:cubicBezTo>
                <a:cubicBezTo>
                  <a:pt x="3464733" y="598813"/>
                  <a:pt x="3464733" y="559901"/>
                  <a:pt x="3464733" y="520989"/>
                </a:cubicBezTo>
                <a:cubicBezTo>
                  <a:pt x="3464746" y="520986"/>
                  <a:pt x="3465613" y="520822"/>
                  <a:pt x="3521479" y="510180"/>
                </a:cubicBezTo>
                <a:cubicBezTo>
                  <a:pt x="3521479" y="510187"/>
                  <a:pt x="3521479" y="510261"/>
                  <a:pt x="3521479" y="511261"/>
                </a:cubicBezTo>
                <a:lnTo>
                  <a:pt x="3521479" y="518827"/>
                </a:lnTo>
                <a:cubicBezTo>
                  <a:pt x="3521497" y="518827"/>
                  <a:pt x="3522141" y="518827"/>
                  <a:pt x="3547826" y="518827"/>
                </a:cubicBezTo>
                <a:cubicBezTo>
                  <a:pt x="3547826" y="518849"/>
                  <a:pt x="3547826" y="521220"/>
                  <a:pt x="3547826" y="773917"/>
                </a:cubicBezTo>
                <a:cubicBezTo>
                  <a:pt x="3553906" y="773917"/>
                  <a:pt x="3562013" y="773917"/>
                  <a:pt x="3570121" y="773917"/>
                </a:cubicBezTo>
                <a:cubicBezTo>
                  <a:pt x="3570121" y="771755"/>
                  <a:pt x="3570121" y="771755"/>
                  <a:pt x="3570121" y="769593"/>
                </a:cubicBezTo>
                <a:cubicBezTo>
                  <a:pt x="3574173" y="769593"/>
                  <a:pt x="3578226" y="769593"/>
                  <a:pt x="3582281" y="769593"/>
                </a:cubicBezTo>
                <a:cubicBezTo>
                  <a:pt x="3582281" y="771755"/>
                  <a:pt x="3582281" y="771755"/>
                  <a:pt x="3582281" y="773917"/>
                </a:cubicBezTo>
                <a:cubicBezTo>
                  <a:pt x="3590387" y="773917"/>
                  <a:pt x="3598493" y="773917"/>
                  <a:pt x="3606601" y="773917"/>
                </a:cubicBezTo>
                <a:cubicBezTo>
                  <a:pt x="3606601" y="769593"/>
                  <a:pt x="3606601" y="765270"/>
                  <a:pt x="3606601" y="760946"/>
                </a:cubicBezTo>
                <a:cubicBezTo>
                  <a:pt x="3616734" y="760946"/>
                  <a:pt x="3626867" y="760946"/>
                  <a:pt x="3634974" y="760946"/>
                </a:cubicBezTo>
                <a:cubicBezTo>
                  <a:pt x="3639027" y="756622"/>
                  <a:pt x="3643082" y="756622"/>
                  <a:pt x="3647134" y="756622"/>
                </a:cubicBezTo>
                <a:cubicBezTo>
                  <a:pt x="3653214" y="760946"/>
                  <a:pt x="3661322" y="760946"/>
                  <a:pt x="3667402" y="760946"/>
                </a:cubicBezTo>
                <a:cubicBezTo>
                  <a:pt x="3667402" y="754461"/>
                  <a:pt x="3667402" y="750137"/>
                  <a:pt x="3667402" y="743652"/>
                </a:cubicBezTo>
                <a:lnTo>
                  <a:pt x="3675509" y="743652"/>
                </a:lnTo>
                <a:cubicBezTo>
                  <a:pt x="3675509" y="739328"/>
                  <a:pt x="3675509" y="735005"/>
                  <a:pt x="3675509" y="730681"/>
                </a:cubicBezTo>
                <a:cubicBezTo>
                  <a:pt x="3693749" y="730681"/>
                  <a:pt x="3714015" y="730681"/>
                  <a:pt x="3732255" y="730681"/>
                </a:cubicBezTo>
                <a:cubicBezTo>
                  <a:pt x="3732255" y="719872"/>
                  <a:pt x="3732255" y="711225"/>
                  <a:pt x="3732255" y="700416"/>
                </a:cubicBezTo>
                <a:cubicBezTo>
                  <a:pt x="3738335" y="700416"/>
                  <a:pt x="3744415" y="700416"/>
                  <a:pt x="3750495" y="700416"/>
                </a:cubicBezTo>
                <a:cubicBezTo>
                  <a:pt x="3750495" y="698254"/>
                  <a:pt x="3750495" y="696093"/>
                  <a:pt x="3750495" y="693931"/>
                </a:cubicBezTo>
                <a:cubicBezTo>
                  <a:pt x="3754549" y="693931"/>
                  <a:pt x="3758602" y="693931"/>
                  <a:pt x="3762655" y="693931"/>
                </a:cubicBezTo>
                <a:cubicBezTo>
                  <a:pt x="3762655" y="696093"/>
                  <a:pt x="3762655" y="698254"/>
                  <a:pt x="3762655" y="700416"/>
                </a:cubicBezTo>
                <a:cubicBezTo>
                  <a:pt x="3768735" y="700416"/>
                  <a:pt x="3772789" y="700416"/>
                  <a:pt x="3778869" y="700416"/>
                </a:cubicBezTo>
                <a:cubicBezTo>
                  <a:pt x="3778869" y="715549"/>
                  <a:pt x="3778869" y="732843"/>
                  <a:pt x="3778869" y="750137"/>
                </a:cubicBezTo>
                <a:cubicBezTo>
                  <a:pt x="3789002" y="750137"/>
                  <a:pt x="3801163" y="750137"/>
                  <a:pt x="3811297" y="750137"/>
                </a:cubicBezTo>
                <a:cubicBezTo>
                  <a:pt x="3811297" y="741490"/>
                  <a:pt x="3811297" y="732843"/>
                  <a:pt x="3811297" y="724196"/>
                </a:cubicBezTo>
                <a:cubicBezTo>
                  <a:pt x="3823457" y="724196"/>
                  <a:pt x="3837643" y="724196"/>
                  <a:pt x="3849803" y="724196"/>
                </a:cubicBezTo>
                <a:cubicBezTo>
                  <a:pt x="3849803" y="713387"/>
                  <a:pt x="3849803" y="704740"/>
                  <a:pt x="3849803" y="693931"/>
                </a:cubicBezTo>
                <a:cubicBezTo>
                  <a:pt x="3866018" y="693931"/>
                  <a:pt x="3882230" y="693931"/>
                  <a:pt x="3898445" y="693931"/>
                </a:cubicBezTo>
                <a:cubicBezTo>
                  <a:pt x="3898445" y="693960"/>
                  <a:pt x="3898445" y="695735"/>
                  <a:pt x="3898445" y="805087"/>
                </a:cubicBezTo>
                <a:lnTo>
                  <a:pt x="3898445" y="818866"/>
                </a:lnTo>
                <a:lnTo>
                  <a:pt x="3964319" y="818866"/>
                </a:lnTo>
                <a:lnTo>
                  <a:pt x="3964319" y="924638"/>
                </a:lnTo>
                <a:lnTo>
                  <a:pt x="3964319" y="947885"/>
                </a:lnTo>
                <a:lnTo>
                  <a:pt x="3979279" y="947885"/>
                </a:lnTo>
                <a:cubicBezTo>
                  <a:pt x="3979279" y="947885"/>
                  <a:pt x="3979279" y="947885"/>
                  <a:pt x="3979279" y="946723"/>
                </a:cubicBezTo>
                <a:lnTo>
                  <a:pt x="3979279" y="938587"/>
                </a:lnTo>
                <a:cubicBezTo>
                  <a:pt x="3979279" y="938587"/>
                  <a:pt x="3979279" y="938587"/>
                  <a:pt x="4023859" y="938587"/>
                </a:cubicBezTo>
                <a:cubicBezTo>
                  <a:pt x="4023859" y="938587"/>
                  <a:pt x="4023859" y="938587"/>
                  <a:pt x="4023859" y="959508"/>
                </a:cubicBezTo>
                <a:cubicBezTo>
                  <a:pt x="4023859" y="959508"/>
                  <a:pt x="4023859" y="959508"/>
                  <a:pt x="4026087" y="960671"/>
                </a:cubicBezTo>
                <a:lnTo>
                  <a:pt x="4041691" y="968807"/>
                </a:lnTo>
                <a:cubicBezTo>
                  <a:pt x="4041691" y="968807"/>
                  <a:pt x="4041691" y="968807"/>
                  <a:pt x="4041691" y="999027"/>
                </a:cubicBezTo>
                <a:cubicBezTo>
                  <a:pt x="4041691" y="999027"/>
                  <a:pt x="4041691" y="999027"/>
                  <a:pt x="4043085" y="999609"/>
                </a:cubicBezTo>
                <a:lnTo>
                  <a:pt x="4052837" y="1003677"/>
                </a:lnTo>
                <a:cubicBezTo>
                  <a:pt x="4052837" y="1003677"/>
                  <a:pt x="4052837" y="1003677"/>
                  <a:pt x="4052837" y="1002515"/>
                </a:cubicBezTo>
                <a:lnTo>
                  <a:pt x="4052837" y="994378"/>
                </a:lnTo>
                <a:cubicBezTo>
                  <a:pt x="4052837" y="994378"/>
                  <a:pt x="4052837" y="994378"/>
                  <a:pt x="4053951" y="994378"/>
                </a:cubicBezTo>
                <a:lnTo>
                  <a:pt x="4061753" y="994378"/>
                </a:lnTo>
                <a:cubicBezTo>
                  <a:pt x="4061753" y="994378"/>
                  <a:pt x="4061753" y="994378"/>
                  <a:pt x="4061753" y="993506"/>
                </a:cubicBezTo>
                <a:lnTo>
                  <a:pt x="4061753" y="987404"/>
                </a:lnTo>
                <a:cubicBezTo>
                  <a:pt x="4061753" y="987404"/>
                  <a:pt x="4061753" y="987404"/>
                  <a:pt x="4060638" y="987404"/>
                </a:cubicBezTo>
                <a:lnTo>
                  <a:pt x="4052837" y="987404"/>
                </a:lnTo>
                <a:cubicBezTo>
                  <a:pt x="4052837" y="987404"/>
                  <a:pt x="4052837" y="987404"/>
                  <a:pt x="4052837" y="986242"/>
                </a:cubicBezTo>
                <a:lnTo>
                  <a:pt x="4052837" y="978106"/>
                </a:lnTo>
                <a:cubicBezTo>
                  <a:pt x="4052837" y="978106"/>
                  <a:pt x="4052837" y="978106"/>
                  <a:pt x="4053951" y="978106"/>
                </a:cubicBezTo>
                <a:lnTo>
                  <a:pt x="4061753" y="978106"/>
                </a:lnTo>
                <a:cubicBezTo>
                  <a:pt x="4061753" y="978106"/>
                  <a:pt x="4061753" y="978106"/>
                  <a:pt x="4061753" y="976943"/>
                </a:cubicBezTo>
                <a:lnTo>
                  <a:pt x="4061753" y="968807"/>
                </a:lnTo>
                <a:cubicBezTo>
                  <a:pt x="4061753" y="968807"/>
                  <a:pt x="4061753" y="968807"/>
                  <a:pt x="4060638" y="968807"/>
                </a:cubicBezTo>
                <a:lnTo>
                  <a:pt x="4052837" y="968807"/>
                </a:lnTo>
                <a:cubicBezTo>
                  <a:pt x="4052837" y="968807"/>
                  <a:pt x="4052837" y="968807"/>
                  <a:pt x="4052837" y="967645"/>
                </a:cubicBezTo>
                <a:lnTo>
                  <a:pt x="4052837" y="959508"/>
                </a:lnTo>
                <a:cubicBezTo>
                  <a:pt x="4052837" y="959508"/>
                  <a:pt x="4052837" y="959508"/>
                  <a:pt x="4053951" y="959508"/>
                </a:cubicBezTo>
                <a:lnTo>
                  <a:pt x="4061753" y="959508"/>
                </a:lnTo>
                <a:cubicBezTo>
                  <a:pt x="4061753" y="959508"/>
                  <a:pt x="4061753" y="959508"/>
                  <a:pt x="4061753" y="958637"/>
                </a:cubicBezTo>
                <a:lnTo>
                  <a:pt x="4061753" y="952535"/>
                </a:lnTo>
                <a:cubicBezTo>
                  <a:pt x="4061753" y="952535"/>
                  <a:pt x="4061753" y="952535"/>
                  <a:pt x="4060638" y="952535"/>
                </a:cubicBezTo>
                <a:lnTo>
                  <a:pt x="4052837" y="952535"/>
                </a:lnTo>
                <a:cubicBezTo>
                  <a:pt x="4052837" y="952535"/>
                  <a:pt x="4052837" y="952535"/>
                  <a:pt x="4052837" y="951372"/>
                </a:cubicBezTo>
                <a:lnTo>
                  <a:pt x="4052837" y="943236"/>
                </a:lnTo>
                <a:cubicBezTo>
                  <a:pt x="4052837" y="943236"/>
                  <a:pt x="4052837" y="943236"/>
                  <a:pt x="4053951" y="943236"/>
                </a:cubicBezTo>
                <a:lnTo>
                  <a:pt x="4061753" y="943236"/>
                </a:lnTo>
                <a:cubicBezTo>
                  <a:pt x="4061753" y="943236"/>
                  <a:pt x="4061753" y="943236"/>
                  <a:pt x="4061753" y="942074"/>
                </a:cubicBezTo>
                <a:lnTo>
                  <a:pt x="4061753" y="933937"/>
                </a:lnTo>
                <a:cubicBezTo>
                  <a:pt x="4061753" y="933937"/>
                  <a:pt x="4061753" y="933937"/>
                  <a:pt x="4060638" y="933937"/>
                </a:cubicBezTo>
                <a:lnTo>
                  <a:pt x="4052837" y="933937"/>
                </a:lnTo>
                <a:cubicBezTo>
                  <a:pt x="4052837" y="933937"/>
                  <a:pt x="4052837" y="933937"/>
                  <a:pt x="4052837" y="933066"/>
                </a:cubicBezTo>
                <a:lnTo>
                  <a:pt x="4052837" y="926963"/>
                </a:lnTo>
                <a:cubicBezTo>
                  <a:pt x="4052837" y="926963"/>
                  <a:pt x="4052837" y="926963"/>
                  <a:pt x="4053951" y="926963"/>
                </a:cubicBezTo>
                <a:lnTo>
                  <a:pt x="4061753" y="926963"/>
                </a:lnTo>
                <a:cubicBezTo>
                  <a:pt x="4061753" y="926963"/>
                  <a:pt x="4061753" y="926963"/>
                  <a:pt x="4061753" y="925801"/>
                </a:cubicBezTo>
                <a:lnTo>
                  <a:pt x="4061753" y="917665"/>
                </a:lnTo>
                <a:cubicBezTo>
                  <a:pt x="4061753" y="917665"/>
                  <a:pt x="4061753" y="917665"/>
                  <a:pt x="4060638" y="917665"/>
                </a:cubicBezTo>
                <a:lnTo>
                  <a:pt x="4052837" y="917665"/>
                </a:lnTo>
                <a:cubicBezTo>
                  <a:pt x="4052837" y="917665"/>
                  <a:pt x="4052837" y="917665"/>
                  <a:pt x="4052837" y="916503"/>
                </a:cubicBezTo>
                <a:lnTo>
                  <a:pt x="4052837" y="908366"/>
                </a:lnTo>
                <a:cubicBezTo>
                  <a:pt x="4052837" y="908366"/>
                  <a:pt x="4052837" y="908366"/>
                  <a:pt x="4053951" y="908366"/>
                </a:cubicBezTo>
                <a:lnTo>
                  <a:pt x="4061753" y="908366"/>
                </a:lnTo>
                <a:cubicBezTo>
                  <a:pt x="4061753" y="908366"/>
                  <a:pt x="4061753" y="908366"/>
                  <a:pt x="4061753" y="907204"/>
                </a:cubicBezTo>
                <a:lnTo>
                  <a:pt x="4061753" y="899068"/>
                </a:lnTo>
                <a:cubicBezTo>
                  <a:pt x="4061753" y="899068"/>
                  <a:pt x="4061753" y="899068"/>
                  <a:pt x="4060638" y="899068"/>
                </a:cubicBezTo>
                <a:lnTo>
                  <a:pt x="4052837" y="899068"/>
                </a:lnTo>
                <a:cubicBezTo>
                  <a:pt x="4052837" y="899068"/>
                  <a:pt x="4052837" y="899068"/>
                  <a:pt x="4052837" y="898196"/>
                </a:cubicBezTo>
                <a:lnTo>
                  <a:pt x="4052837" y="892094"/>
                </a:lnTo>
                <a:cubicBezTo>
                  <a:pt x="4052837" y="892094"/>
                  <a:pt x="4052837" y="892094"/>
                  <a:pt x="4053951" y="892094"/>
                </a:cubicBezTo>
                <a:lnTo>
                  <a:pt x="4061753" y="892094"/>
                </a:lnTo>
                <a:cubicBezTo>
                  <a:pt x="4061753" y="892094"/>
                  <a:pt x="4061753" y="892094"/>
                  <a:pt x="4061753" y="890931"/>
                </a:cubicBezTo>
                <a:lnTo>
                  <a:pt x="4061753" y="882795"/>
                </a:lnTo>
                <a:cubicBezTo>
                  <a:pt x="4061753" y="882795"/>
                  <a:pt x="4061753" y="882795"/>
                  <a:pt x="4060638" y="882795"/>
                </a:cubicBezTo>
                <a:lnTo>
                  <a:pt x="4052837" y="882795"/>
                </a:lnTo>
                <a:cubicBezTo>
                  <a:pt x="4052837" y="882795"/>
                  <a:pt x="4052837" y="882795"/>
                  <a:pt x="4052837" y="881633"/>
                </a:cubicBezTo>
                <a:lnTo>
                  <a:pt x="4052837" y="873496"/>
                </a:lnTo>
                <a:cubicBezTo>
                  <a:pt x="4052837" y="873496"/>
                  <a:pt x="4052837" y="873496"/>
                  <a:pt x="4053951" y="873496"/>
                </a:cubicBezTo>
                <a:lnTo>
                  <a:pt x="4061753" y="873496"/>
                </a:lnTo>
                <a:cubicBezTo>
                  <a:pt x="4061753" y="873496"/>
                  <a:pt x="4061753" y="873496"/>
                  <a:pt x="4061753" y="872625"/>
                </a:cubicBezTo>
                <a:lnTo>
                  <a:pt x="4061753" y="866523"/>
                </a:lnTo>
                <a:cubicBezTo>
                  <a:pt x="4061753" y="866523"/>
                  <a:pt x="4061753" y="866523"/>
                  <a:pt x="4060638" y="866523"/>
                </a:cubicBezTo>
                <a:lnTo>
                  <a:pt x="4052837" y="866523"/>
                </a:lnTo>
                <a:cubicBezTo>
                  <a:pt x="4052837" y="866523"/>
                  <a:pt x="4052837" y="866523"/>
                  <a:pt x="4052837" y="865360"/>
                </a:cubicBezTo>
                <a:lnTo>
                  <a:pt x="4052837" y="857224"/>
                </a:lnTo>
                <a:cubicBezTo>
                  <a:pt x="4052837" y="857224"/>
                  <a:pt x="4052837" y="857224"/>
                  <a:pt x="4053951" y="857224"/>
                </a:cubicBezTo>
                <a:lnTo>
                  <a:pt x="4061753" y="857224"/>
                </a:lnTo>
                <a:cubicBezTo>
                  <a:pt x="4061753" y="857224"/>
                  <a:pt x="4061753" y="857224"/>
                  <a:pt x="4061753" y="856062"/>
                </a:cubicBezTo>
                <a:lnTo>
                  <a:pt x="4061753" y="847925"/>
                </a:lnTo>
                <a:cubicBezTo>
                  <a:pt x="4061753" y="847925"/>
                  <a:pt x="4061753" y="847925"/>
                  <a:pt x="4060638" y="847925"/>
                </a:cubicBezTo>
                <a:lnTo>
                  <a:pt x="4052837" y="847925"/>
                </a:lnTo>
                <a:cubicBezTo>
                  <a:pt x="4052837" y="847925"/>
                  <a:pt x="4052837" y="847925"/>
                  <a:pt x="4052837" y="846763"/>
                </a:cubicBezTo>
                <a:lnTo>
                  <a:pt x="4052837" y="838627"/>
                </a:lnTo>
                <a:cubicBezTo>
                  <a:pt x="4052837" y="838627"/>
                  <a:pt x="4052837" y="838627"/>
                  <a:pt x="4053951" y="838627"/>
                </a:cubicBezTo>
                <a:lnTo>
                  <a:pt x="4061753" y="838627"/>
                </a:lnTo>
                <a:cubicBezTo>
                  <a:pt x="4061753" y="838627"/>
                  <a:pt x="4061753" y="838627"/>
                  <a:pt x="4061753" y="837755"/>
                </a:cubicBezTo>
                <a:lnTo>
                  <a:pt x="4061753" y="831653"/>
                </a:lnTo>
                <a:cubicBezTo>
                  <a:pt x="4061753" y="831653"/>
                  <a:pt x="4061753" y="831653"/>
                  <a:pt x="4060638" y="831653"/>
                </a:cubicBezTo>
                <a:lnTo>
                  <a:pt x="4052837" y="831653"/>
                </a:lnTo>
                <a:cubicBezTo>
                  <a:pt x="4052837" y="831653"/>
                  <a:pt x="4052837" y="831653"/>
                  <a:pt x="4052837" y="830491"/>
                </a:cubicBezTo>
                <a:lnTo>
                  <a:pt x="4052837" y="822354"/>
                </a:lnTo>
                <a:cubicBezTo>
                  <a:pt x="4052837" y="822354"/>
                  <a:pt x="4052837" y="822354"/>
                  <a:pt x="4053951" y="822354"/>
                </a:cubicBezTo>
                <a:lnTo>
                  <a:pt x="4061753" y="822354"/>
                </a:lnTo>
                <a:cubicBezTo>
                  <a:pt x="4061753" y="822354"/>
                  <a:pt x="4061753" y="822354"/>
                  <a:pt x="4061753" y="821192"/>
                </a:cubicBezTo>
                <a:lnTo>
                  <a:pt x="4061753" y="813056"/>
                </a:lnTo>
                <a:cubicBezTo>
                  <a:pt x="4061753" y="813056"/>
                  <a:pt x="4061753" y="813056"/>
                  <a:pt x="4060638" y="813056"/>
                </a:cubicBezTo>
                <a:lnTo>
                  <a:pt x="4052837" y="813056"/>
                </a:lnTo>
                <a:cubicBezTo>
                  <a:pt x="4052837" y="813056"/>
                  <a:pt x="4052837" y="813056"/>
                  <a:pt x="4052837" y="811893"/>
                </a:cubicBezTo>
                <a:lnTo>
                  <a:pt x="4052837" y="803757"/>
                </a:lnTo>
                <a:cubicBezTo>
                  <a:pt x="4052837" y="803757"/>
                  <a:pt x="4052837" y="803757"/>
                  <a:pt x="4053951" y="803757"/>
                </a:cubicBezTo>
                <a:lnTo>
                  <a:pt x="4061753" y="803757"/>
                </a:lnTo>
                <a:cubicBezTo>
                  <a:pt x="4061753" y="803757"/>
                  <a:pt x="4061753" y="803757"/>
                  <a:pt x="4061753" y="802885"/>
                </a:cubicBezTo>
                <a:lnTo>
                  <a:pt x="4061753" y="796783"/>
                </a:lnTo>
                <a:cubicBezTo>
                  <a:pt x="4061753" y="796783"/>
                  <a:pt x="4061753" y="796783"/>
                  <a:pt x="4060638" y="796783"/>
                </a:cubicBezTo>
                <a:lnTo>
                  <a:pt x="4052837" y="796783"/>
                </a:lnTo>
                <a:cubicBezTo>
                  <a:pt x="4052837" y="796783"/>
                  <a:pt x="4052837" y="796783"/>
                  <a:pt x="4052837" y="795621"/>
                </a:cubicBezTo>
                <a:lnTo>
                  <a:pt x="4052837" y="787484"/>
                </a:lnTo>
                <a:cubicBezTo>
                  <a:pt x="4052837" y="787484"/>
                  <a:pt x="4052837" y="787484"/>
                  <a:pt x="4053951" y="787484"/>
                </a:cubicBezTo>
                <a:lnTo>
                  <a:pt x="4061753" y="787484"/>
                </a:lnTo>
                <a:cubicBezTo>
                  <a:pt x="4061753" y="787484"/>
                  <a:pt x="4061753" y="787484"/>
                  <a:pt x="4060638" y="785741"/>
                </a:cubicBezTo>
                <a:lnTo>
                  <a:pt x="4052837" y="773537"/>
                </a:lnTo>
                <a:cubicBezTo>
                  <a:pt x="4052837" y="773537"/>
                  <a:pt x="4052837" y="773537"/>
                  <a:pt x="4052837" y="736342"/>
                </a:cubicBezTo>
                <a:cubicBezTo>
                  <a:pt x="4052837" y="736342"/>
                  <a:pt x="4052837" y="736342"/>
                  <a:pt x="4202181" y="736342"/>
                </a:cubicBezTo>
                <a:cubicBezTo>
                  <a:pt x="4202181" y="736342"/>
                  <a:pt x="4202181" y="736342"/>
                  <a:pt x="4215554" y="757264"/>
                </a:cubicBezTo>
                <a:cubicBezTo>
                  <a:pt x="4215554" y="757264"/>
                  <a:pt x="4215554" y="757264"/>
                  <a:pt x="4215554" y="803757"/>
                </a:cubicBezTo>
                <a:cubicBezTo>
                  <a:pt x="4215554" y="803757"/>
                  <a:pt x="4215554" y="803757"/>
                  <a:pt x="4214439" y="803757"/>
                </a:cubicBezTo>
                <a:lnTo>
                  <a:pt x="4206638" y="803757"/>
                </a:lnTo>
                <a:cubicBezTo>
                  <a:pt x="4206638" y="803757"/>
                  <a:pt x="4206638" y="803757"/>
                  <a:pt x="4206638" y="804919"/>
                </a:cubicBezTo>
                <a:lnTo>
                  <a:pt x="4206638" y="813056"/>
                </a:lnTo>
                <a:cubicBezTo>
                  <a:pt x="4206638" y="813056"/>
                  <a:pt x="4206638" y="813056"/>
                  <a:pt x="4207753" y="813056"/>
                </a:cubicBezTo>
                <a:lnTo>
                  <a:pt x="4215554" y="813056"/>
                </a:lnTo>
                <a:cubicBezTo>
                  <a:pt x="4215554" y="813056"/>
                  <a:pt x="4215554" y="813056"/>
                  <a:pt x="4215554" y="814218"/>
                </a:cubicBezTo>
                <a:lnTo>
                  <a:pt x="4215554" y="822354"/>
                </a:lnTo>
                <a:cubicBezTo>
                  <a:pt x="4215554" y="822354"/>
                  <a:pt x="4215554" y="822354"/>
                  <a:pt x="4214439" y="822354"/>
                </a:cubicBezTo>
                <a:lnTo>
                  <a:pt x="4206638" y="822354"/>
                </a:lnTo>
                <a:cubicBezTo>
                  <a:pt x="4206638" y="822354"/>
                  <a:pt x="4206638" y="822354"/>
                  <a:pt x="4206638" y="823516"/>
                </a:cubicBezTo>
                <a:lnTo>
                  <a:pt x="4206638" y="831653"/>
                </a:lnTo>
                <a:cubicBezTo>
                  <a:pt x="4206638" y="831653"/>
                  <a:pt x="4206638" y="831653"/>
                  <a:pt x="4207753" y="831653"/>
                </a:cubicBezTo>
                <a:lnTo>
                  <a:pt x="4215554" y="831653"/>
                </a:lnTo>
                <a:cubicBezTo>
                  <a:pt x="4215554" y="831653"/>
                  <a:pt x="4215554" y="831653"/>
                  <a:pt x="4215554" y="832525"/>
                </a:cubicBezTo>
                <a:lnTo>
                  <a:pt x="4215554" y="838627"/>
                </a:lnTo>
                <a:cubicBezTo>
                  <a:pt x="4215554" y="838627"/>
                  <a:pt x="4215554" y="838627"/>
                  <a:pt x="4214439" y="838627"/>
                </a:cubicBezTo>
                <a:lnTo>
                  <a:pt x="4206638" y="838627"/>
                </a:lnTo>
                <a:cubicBezTo>
                  <a:pt x="4206638" y="838627"/>
                  <a:pt x="4206638" y="838627"/>
                  <a:pt x="4206638" y="839789"/>
                </a:cubicBezTo>
                <a:lnTo>
                  <a:pt x="4206638" y="847925"/>
                </a:lnTo>
                <a:cubicBezTo>
                  <a:pt x="4206638" y="847925"/>
                  <a:pt x="4206638" y="847925"/>
                  <a:pt x="4207753" y="847925"/>
                </a:cubicBezTo>
                <a:lnTo>
                  <a:pt x="4215554" y="847925"/>
                </a:lnTo>
                <a:cubicBezTo>
                  <a:pt x="4215554" y="847925"/>
                  <a:pt x="4215554" y="847925"/>
                  <a:pt x="4215554" y="849088"/>
                </a:cubicBezTo>
                <a:lnTo>
                  <a:pt x="4215554" y="857224"/>
                </a:lnTo>
                <a:cubicBezTo>
                  <a:pt x="4215554" y="857224"/>
                  <a:pt x="4215554" y="857224"/>
                  <a:pt x="4214439" y="857224"/>
                </a:cubicBezTo>
                <a:lnTo>
                  <a:pt x="4206638" y="857224"/>
                </a:lnTo>
                <a:cubicBezTo>
                  <a:pt x="4206638" y="857224"/>
                  <a:pt x="4206638" y="857224"/>
                  <a:pt x="4206638" y="858386"/>
                </a:cubicBezTo>
                <a:lnTo>
                  <a:pt x="4206638" y="866523"/>
                </a:lnTo>
                <a:cubicBezTo>
                  <a:pt x="4206638" y="866523"/>
                  <a:pt x="4206638" y="866523"/>
                  <a:pt x="4207753" y="866523"/>
                </a:cubicBezTo>
                <a:lnTo>
                  <a:pt x="4215554" y="866523"/>
                </a:lnTo>
                <a:cubicBezTo>
                  <a:pt x="4215554" y="866523"/>
                  <a:pt x="4215554" y="866523"/>
                  <a:pt x="4215554" y="867394"/>
                </a:cubicBezTo>
                <a:lnTo>
                  <a:pt x="4215554" y="873496"/>
                </a:lnTo>
                <a:cubicBezTo>
                  <a:pt x="4215554" y="873496"/>
                  <a:pt x="4215554" y="873496"/>
                  <a:pt x="4214439" y="873496"/>
                </a:cubicBezTo>
                <a:lnTo>
                  <a:pt x="4206638" y="873496"/>
                </a:lnTo>
                <a:cubicBezTo>
                  <a:pt x="4206638" y="873496"/>
                  <a:pt x="4206638" y="873496"/>
                  <a:pt x="4206638" y="874659"/>
                </a:cubicBezTo>
                <a:lnTo>
                  <a:pt x="4206638" y="882795"/>
                </a:lnTo>
                <a:cubicBezTo>
                  <a:pt x="4206638" y="882795"/>
                  <a:pt x="4206638" y="882795"/>
                  <a:pt x="4207753" y="882795"/>
                </a:cubicBezTo>
                <a:lnTo>
                  <a:pt x="4215554" y="882795"/>
                </a:lnTo>
                <a:cubicBezTo>
                  <a:pt x="4215554" y="882795"/>
                  <a:pt x="4215554" y="882795"/>
                  <a:pt x="4215554" y="883957"/>
                </a:cubicBezTo>
                <a:lnTo>
                  <a:pt x="4215554" y="892094"/>
                </a:lnTo>
                <a:cubicBezTo>
                  <a:pt x="4215554" y="892094"/>
                  <a:pt x="4215554" y="892094"/>
                  <a:pt x="4214439" y="892094"/>
                </a:cubicBezTo>
                <a:lnTo>
                  <a:pt x="4206638" y="892094"/>
                </a:lnTo>
                <a:cubicBezTo>
                  <a:pt x="4206638" y="892094"/>
                  <a:pt x="4206638" y="892094"/>
                  <a:pt x="4206638" y="892965"/>
                </a:cubicBezTo>
                <a:lnTo>
                  <a:pt x="4206638" y="899068"/>
                </a:lnTo>
                <a:cubicBezTo>
                  <a:pt x="4206638" y="899068"/>
                  <a:pt x="4206638" y="899068"/>
                  <a:pt x="4207753" y="899068"/>
                </a:cubicBezTo>
                <a:lnTo>
                  <a:pt x="4215554" y="899068"/>
                </a:lnTo>
                <a:cubicBezTo>
                  <a:pt x="4215554" y="899068"/>
                  <a:pt x="4215554" y="899068"/>
                  <a:pt x="4215554" y="900230"/>
                </a:cubicBezTo>
                <a:lnTo>
                  <a:pt x="4215554" y="908366"/>
                </a:lnTo>
                <a:cubicBezTo>
                  <a:pt x="4215554" y="908366"/>
                  <a:pt x="4215554" y="908366"/>
                  <a:pt x="4214439" y="908366"/>
                </a:cubicBezTo>
                <a:lnTo>
                  <a:pt x="4206638" y="908366"/>
                </a:lnTo>
                <a:cubicBezTo>
                  <a:pt x="4206638" y="908366"/>
                  <a:pt x="4206638" y="908366"/>
                  <a:pt x="4206638" y="909528"/>
                </a:cubicBezTo>
                <a:lnTo>
                  <a:pt x="4206638" y="917665"/>
                </a:lnTo>
                <a:cubicBezTo>
                  <a:pt x="4206638" y="917665"/>
                  <a:pt x="4206638" y="917665"/>
                  <a:pt x="4207753" y="917665"/>
                </a:cubicBezTo>
                <a:lnTo>
                  <a:pt x="4215554" y="917665"/>
                </a:lnTo>
                <a:cubicBezTo>
                  <a:pt x="4215554" y="917665"/>
                  <a:pt x="4215554" y="917665"/>
                  <a:pt x="4215554" y="918827"/>
                </a:cubicBezTo>
                <a:lnTo>
                  <a:pt x="4215554" y="926963"/>
                </a:lnTo>
                <a:cubicBezTo>
                  <a:pt x="4215554" y="926963"/>
                  <a:pt x="4215554" y="926963"/>
                  <a:pt x="4214439" y="926963"/>
                </a:cubicBezTo>
                <a:lnTo>
                  <a:pt x="4206638" y="926963"/>
                </a:lnTo>
                <a:cubicBezTo>
                  <a:pt x="4206638" y="926963"/>
                  <a:pt x="4206638" y="926963"/>
                  <a:pt x="4206638" y="927835"/>
                </a:cubicBezTo>
                <a:lnTo>
                  <a:pt x="4206638" y="933937"/>
                </a:lnTo>
                <a:cubicBezTo>
                  <a:pt x="4206638" y="933937"/>
                  <a:pt x="4206638" y="933937"/>
                  <a:pt x="4207753" y="933937"/>
                </a:cubicBezTo>
                <a:lnTo>
                  <a:pt x="4215554" y="933937"/>
                </a:lnTo>
                <a:cubicBezTo>
                  <a:pt x="4215554" y="933937"/>
                  <a:pt x="4215554" y="933937"/>
                  <a:pt x="4215554" y="935100"/>
                </a:cubicBezTo>
                <a:lnTo>
                  <a:pt x="4215554" y="943236"/>
                </a:lnTo>
                <a:cubicBezTo>
                  <a:pt x="4215554" y="943236"/>
                  <a:pt x="4215554" y="943236"/>
                  <a:pt x="4214439" y="943236"/>
                </a:cubicBezTo>
                <a:lnTo>
                  <a:pt x="4206638" y="943236"/>
                </a:lnTo>
                <a:cubicBezTo>
                  <a:pt x="4206638" y="943236"/>
                  <a:pt x="4206638" y="943236"/>
                  <a:pt x="4206638" y="944398"/>
                </a:cubicBezTo>
                <a:lnTo>
                  <a:pt x="4206638" y="952535"/>
                </a:lnTo>
                <a:cubicBezTo>
                  <a:pt x="4206638" y="952535"/>
                  <a:pt x="4206638" y="952535"/>
                  <a:pt x="4207753" y="952535"/>
                </a:cubicBezTo>
                <a:lnTo>
                  <a:pt x="4215554" y="952535"/>
                </a:lnTo>
                <a:cubicBezTo>
                  <a:pt x="4215554" y="952535"/>
                  <a:pt x="4215554" y="952535"/>
                  <a:pt x="4215554" y="953406"/>
                </a:cubicBezTo>
                <a:lnTo>
                  <a:pt x="4215554" y="959508"/>
                </a:lnTo>
                <a:cubicBezTo>
                  <a:pt x="4215554" y="959508"/>
                  <a:pt x="4215554" y="959508"/>
                  <a:pt x="4214439" y="959508"/>
                </a:cubicBezTo>
                <a:lnTo>
                  <a:pt x="4206638" y="959508"/>
                </a:lnTo>
                <a:cubicBezTo>
                  <a:pt x="4206638" y="959508"/>
                  <a:pt x="4206638" y="959508"/>
                  <a:pt x="4206638" y="960671"/>
                </a:cubicBezTo>
                <a:lnTo>
                  <a:pt x="4206638" y="968807"/>
                </a:lnTo>
                <a:cubicBezTo>
                  <a:pt x="4206638" y="968807"/>
                  <a:pt x="4206638" y="968807"/>
                  <a:pt x="4207753" y="968807"/>
                </a:cubicBezTo>
                <a:lnTo>
                  <a:pt x="4215554" y="968807"/>
                </a:lnTo>
                <a:cubicBezTo>
                  <a:pt x="4215554" y="968807"/>
                  <a:pt x="4215554" y="968807"/>
                  <a:pt x="4215554" y="969969"/>
                </a:cubicBezTo>
                <a:lnTo>
                  <a:pt x="4215554" y="978106"/>
                </a:lnTo>
                <a:cubicBezTo>
                  <a:pt x="4215554" y="978106"/>
                  <a:pt x="4215554" y="978106"/>
                  <a:pt x="4214439" y="978106"/>
                </a:cubicBezTo>
                <a:lnTo>
                  <a:pt x="4206638" y="978106"/>
                </a:lnTo>
                <a:cubicBezTo>
                  <a:pt x="4206638" y="978106"/>
                  <a:pt x="4206638" y="978106"/>
                  <a:pt x="4206638" y="979268"/>
                </a:cubicBezTo>
                <a:lnTo>
                  <a:pt x="4206638" y="987404"/>
                </a:lnTo>
                <a:cubicBezTo>
                  <a:pt x="4206638" y="987404"/>
                  <a:pt x="4206638" y="987404"/>
                  <a:pt x="4207753" y="987404"/>
                </a:cubicBezTo>
                <a:lnTo>
                  <a:pt x="4215554" y="987404"/>
                </a:lnTo>
                <a:cubicBezTo>
                  <a:pt x="4215554" y="987404"/>
                  <a:pt x="4215554" y="987404"/>
                  <a:pt x="4215554" y="988276"/>
                </a:cubicBezTo>
                <a:lnTo>
                  <a:pt x="4215554" y="994378"/>
                </a:lnTo>
                <a:cubicBezTo>
                  <a:pt x="4215554" y="994378"/>
                  <a:pt x="4215554" y="994378"/>
                  <a:pt x="4214439" y="994378"/>
                </a:cubicBezTo>
                <a:lnTo>
                  <a:pt x="4206638" y="994378"/>
                </a:lnTo>
                <a:cubicBezTo>
                  <a:pt x="4206638" y="994378"/>
                  <a:pt x="4206638" y="994378"/>
                  <a:pt x="4206638" y="995540"/>
                </a:cubicBezTo>
                <a:lnTo>
                  <a:pt x="4206638" y="1003677"/>
                </a:lnTo>
                <a:cubicBezTo>
                  <a:pt x="4206638" y="1003677"/>
                  <a:pt x="4206638" y="1003677"/>
                  <a:pt x="4231157" y="1024599"/>
                </a:cubicBezTo>
                <a:cubicBezTo>
                  <a:pt x="4231157" y="1029248"/>
                  <a:pt x="4231157" y="1029248"/>
                  <a:pt x="4230043" y="1029248"/>
                </a:cubicBezTo>
                <a:lnTo>
                  <a:pt x="4222241" y="1029248"/>
                </a:lnTo>
                <a:cubicBezTo>
                  <a:pt x="4222241" y="1029248"/>
                  <a:pt x="4222241" y="1029248"/>
                  <a:pt x="4222241" y="1054819"/>
                </a:cubicBezTo>
                <a:cubicBezTo>
                  <a:pt x="4222241" y="1054819"/>
                  <a:pt x="4222241" y="1054819"/>
                  <a:pt x="4223357" y="1054819"/>
                </a:cubicBezTo>
                <a:lnTo>
                  <a:pt x="4231157" y="1054819"/>
                </a:lnTo>
                <a:cubicBezTo>
                  <a:pt x="4231157" y="1054819"/>
                  <a:pt x="4231157" y="1054819"/>
                  <a:pt x="4231157" y="1053366"/>
                </a:cubicBezTo>
                <a:lnTo>
                  <a:pt x="4231157" y="1043196"/>
                </a:lnTo>
                <a:cubicBezTo>
                  <a:pt x="4231157" y="1043196"/>
                  <a:pt x="4231157" y="1043196"/>
                  <a:pt x="4232271" y="1042615"/>
                </a:cubicBezTo>
                <a:lnTo>
                  <a:pt x="4240073" y="1038547"/>
                </a:lnTo>
                <a:cubicBezTo>
                  <a:pt x="4240073" y="1038547"/>
                  <a:pt x="4240073" y="1038547"/>
                  <a:pt x="4242023" y="1038547"/>
                </a:cubicBezTo>
                <a:lnTo>
                  <a:pt x="4255677" y="1038547"/>
                </a:lnTo>
                <a:cubicBezTo>
                  <a:pt x="4255677" y="1038547"/>
                  <a:pt x="4255677" y="1038547"/>
                  <a:pt x="4255677" y="1039709"/>
                </a:cubicBezTo>
                <a:lnTo>
                  <a:pt x="4255677" y="1047845"/>
                </a:lnTo>
                <a:cubicBezTo>
                  <a:pt x="4255677" y="1047845"/>
                  <a:pt x="4255677" y="1047845"/>
                  <a:pt x="4257349" y="1047845"/>
                </a:cubicBezTo>
                <a:lnTo>
                  <a:pt x="4269051" y="1047845"/>
                </a:lnTo>
                <a:cubicBezTo>
                  <a:pt x="4269051" y="1052494"/>
                  <a:pt x="4269051" y="1052494"/>
                  <a:pt x="4270165" y="1052494"/>
                </a:cubicBezTo>
                <a:lnTo>
                  <a:pt x="4277967" y="1052494"/>
                </a:lnTo>
                <a:cubicBezTo>
                  <a:pt x="4277967" y="1052494"/>
                  <a:pt x="4277967" y="1052494"/>
                  <a:pt x="4302486" y="1085039"/>
                </a:cubicBezTo>
                <a:cubicBezTo>
                  <a:pt x="4302486" y="1085039"/>
                  <a:pt x="4302486" y="1085039"/>
                  <a:pt x="4302486" y="1119909"/>
                </a:cubicBezTo>
                <a:cubicBezTo>
                  <a:pt x="4302486" y="1119909"/>
                  <a:pt x="4302486" y="1119909"/>
                  <a:pt x="4303599" y="1119909"/>
                </a:cubicBezTo>
                <a:lnTo>
                  <a:pt x="4311402" y="1119909"/>
                </a:lnTo>
                <a:cubicBezTo>
                  <a:pt x="4311402" y="1119909"/>
                  <a:pt x="4311402" y="1119909"/>
                  <a:pt x="4311402" y="1117875"/>
                </a:cubicBezTo>
                <a:lnTo>
                  <a:pt x="4311402" y="1103637"/>
                </a:lnTo>
                <a:lnTo>
                  <a:pt x="4312110" y="1103637"/>
                </a:lnTo>
                <a:lnTo>
                  <a:pt x="4312110" y="1121663"/>
                </a:lnTo>
                <a:lnTo>
                  <a:pt x="0" y="1121663"/>
                </a:lnTo>
                <a:lnTo>
                  <a:pt x="42052" y="1048827"/>
                </a:lnTo>
                <a:cubicBezTo>
                  <a:pt x="55260" y="1047723"/>
                  <a:pt x="68495" y="1046621"/>
                  <a:pt x="82230" y="1045519"/>
                </a:cubicBezTo>
                <a:cubicBezTo>
                  <a:pt x="82230" y="1033896"/>
                  <a:pt x="82230" y="1024598"/>
                  <a:pt x="82230" y="1012974"/>
                </a:cubicBezTo>
                <a:cubicBezTo>
                  <a:pt x="97833" y="1012974"/>
                  <a:pt x="113436" y="1012974"/>
                  <a:pt x="126810" y="1012974"/>
                </a:cubicBezTo>
                <a:cubicBezTo>
                  <a:pt x="126810" y="1006000"/>
                  <a:pt x="126810" y="1001351"/>
                  <a:pt x="126810" y="994377"/>
                </a:cubicBezTo>
                <a:cubicBezTo>
                  <a:pt x="158017" y="994377"/>
                  <a:pt x="189223" y="994377"/>
                  <a:pt x="220429" y="994377"/>
                </a:cubicBezTo>
                <a:cubicBezTo>
                  <a:pt x="220429" y="999026"/>
                  <a:pt x="220429" y="1001351"/>
                  <a:pt x="220429" y="1006000"/>
                </a:cubicBezTo>
                <a:cubicBezTo>
                  <a:pt x="240490" y="1006000"/>
                  <a:pt x="260551" y="1006000"/>
                  <a:pt x="280612" y="1006000"/>
                </a:cubicBezTo>
                <a:cubicBezTo>
                  <a:pt x="280612" y="1008325"/>
                  <a:pt x="280612" y="1010650"/>
                  <a:pt x="280612" y="1012974"/>
                </a:cubicBezTo>
                <a:cubicBezTo>
                  <a:pt x="285070" y="1012974"/>
                  <a:pt x="291757" y="1012974"/>
                  <a:pt x="298444" y="1012974"/>
                </a:cubicBezTo>
                <a:cubicBezTo>
                  <a:pt x="298444" y="1015299"/>
                  <a:pt x="298444" y="1017624"/>
                  <a:pt x="298444" y="1019948"/>
                </a:cubicBezTo>
                <a:cubicBezTo>
                  <a:pt x="302902" y="1019948"/>
                  <a:pt x="309589" y="1019948"/>
                  <a:pt x="314047" y="1019948"/>
                </a:cubicBezTo>
                <a:cubicBezTo>
                  <a:pt x="314047" y="985079"/>
                  <a:pt x="314047" y="950209"/>
                  <a:pt x="314047" y="915339"/>
                </a:cubicBezTo>
                <a:cubicBezTo>
                  <a:pt x="329650" y="910690"/>
                  <a:pt x="345254" y="906041"/>
                  <a:pt x="360857" y="901391"/>
                </a:cubicBezTo>
                <a:cubicBezTo>
                  <a:pt x="389834" y="901391"/>
                  <a:pt x="418811" y="901391"/>
                  <a:pt x="447788" y="901391"/>
                </a:cubicBezTo>
                <a:cubicBezTo>
                  <a:pt x="447788" y="845600"/>
                  <a:pt x="447788" y="789808"/>
                  <a:pt x="447788" y="734017"/>
                </a:cubicBezTo>
                <a:cubicBezTo>
                  <a:pt x="454475" y="729367"/>
                  <a:pt x="463391" y="727043"/>
                  <a:pt x="472307" y="722393"/>
                </a:cubicBezTo>
                <a:cubicBezTo>
                  <a:pt x="507971" y="717744"/>
                  <a:pt x="543636" y="710770"/>
                  <a:pt x="579300" y="703796"/>
                </a:cubicBezTo>
                <a:cubicBezTo>
                  <a:pt x="592674" y="708445"/>
                  <a:pt x="603819" y="713095"/>
                  <a:pt x="617193" y="715419"/>
                </a:cubicBezTo>
                <a:cubicBezTo>
                  <a:pt x="619422" y="717744"/>
                  <a:pt x="621651" y="720069"/>
                  <a:pt x="623880" y="722393"/>
                </a:cubicBezTo>
                <a:cubicBezTo>
                  <a:pt x="623880" y="827002"/>
                  <a:pt x="623880" y="931612"/>
                  <a:pt x="623880" y="1033896"/>
                </a:cubicBezTo>
                <a:cubicBezTo>
                  <a:pt x="628338" y="1033896"/>
                  <a:pt x="632796" y="1033896"/>
                  <a:pt x="639483" y="1033896"/>
                </a:cubicBezTo>
                <a:cubicBezTo>
                  <a:pt x="639483" y="992053"/>
                  <a:pt x="639483" y="950209"/>
                  <a:pt x="639483" y="908365"/>
                </a:cubicBezTo>
                <a:cubicBezTo>
                  <a:pt x="643941" y="908365"/>
                  <a:pt x="648399" y="908365"/>
                  <a:pt x="652857" y="908365"/>
                </a:cubicBezTo>
                <a:cubicBezTo>
                  <a:pt x="652857" y="903716"/>
                  <a:pt x="652857" y="901391"/>
                  <a:pt x="652857" y="896742"/>
                </a:cubicBezTo>
                <a:cubicBezTo>
                  <a:pt x="657315" y="894417"/>
                  <a:pt x="661773" y="892093"/>
                  <a:pt x="666231" y="889768"/>
                </a:cubicBezTo>
                <a:lnTo>
                  <a:pt x="677376" y="889768"/>
                </a:lnTo>
                <a:cubicBezTo>
                  <a:pt x="677376" y="885119"/>
                  <a:pt x="677376" y="882794"/>
                  <a:pt x="677376" y="878145"/>
                </a:cubicBezTo>
                <a:cubicBezTo>
                  <a:pt x="679605" y="875820"/>
                  <a:pt x="684063" y="873495"/>
                  <a:pt x="686292" y="871171"/>
                </a:cubicBezTo>
                <a:cubicBezTo>
                  <a:pt x="692980" y="871171"/>
                  <a:pt x="701896" y="871171"/>
                  <a:pt x="708583" y="871171"/>
                </a:cubicBezTo>
                <a:cubicBezTo>
                  <a:pt x="708583" y="882794"/>
                  <a:pt x="708583" y="896742"/>
                  <a:pt x="708583" y="908365"/>
                </a:cubicBezTo>
                <a:cubicBezTo>
                  <a:pt x="724186" y="908365"/>
                  <a:pt x="739789" y="908365"/>
                  <a:pt x="755392" y="908365"/>
                </a:cubicBezTo>
                <a:cubicBezTo>
                  <a:pt x="755392" y="952534"/>
                  <a:pt x="755392" y="994377"/>
                  <a:pt x="755392" y="1038546"/>
                </a:cubicBezTo>
                <a:cubicBezTo>
                  <a:pt x="762079" y="1038546"/>
                  <a:pt x="768766" y="1038546"/>
                  <a:pt x="773224" y="1038546"/>
                </a:cubicBezTo>
                <a:cubicBezTo>
                  <a:pt x="779911" y="1036221"/>
                  <a:pt x="784369" y="1033896"/>
                  <a:pt x="791056" y="1031572"/>
                </a:cubicBezTo>
                <a:cubicBezTo>
                  <a:pt x="791056" y="1026922"/>
                  <a:pt x="791056" y="1024598"/>
                  <a:pt x="791056" y="1022273"/>
                </a:cubicBezTo>
                <a:cubicBezTo>
                  <a:pt x="788827" y="1022273"/>
                  <a:pt x="786598" y="1019948"/>
                  <a:pt x="784369" y="1019948"/>
                </a:cubicBezTo>
                <a:cubicBezTo>
                  <a:pt x="784369" y="1017624"/>
                  <a:pt x="784369" y="1015299"/>
                  <a:pt x="784369" y="1012974"/>
                </a:cubicBezTo>
                <a:cubicBezTo>
                  <a:pt x="786598" y="1010650"/>
                  <a:pt x="788827" y="1010650"/>
                  <a:pt x="791056" y="1008325"/>
                </a:cubicBezTo>
                <a:cubicBezTo>
                  <a:pt x="791056" y="992053"/>
                  <a:pt x="791056" y="973455"/>
                  <a:pt x="791056" y="957183"/>
                </a:cubicBezTo>
                <a:cubicBezTo>
                  <a:pt x="788827" y="957183"/>
                  <a:pt x="786598" y="954858"/>
                  <a:pt x="784369" y="954858"/>
                </a:cubicBezTo>
                <a:cubicBezTo>
                  <a:pt x="784369" y="952534"/>
                  <a:pt x="784369" y="950209"/>
                  <a:pt x="784369" y="947884"/>
                </a:cubicBezTo>
                <a:cubicBezTo>
                  <a:pt x="786598" y="945560"/>
                  <a:pt x="788827" y="945560"/>
                  <a:pt x="791056" y="943235"/>
                </a:cubicBezTo>
                <a:lnTo>
                  <a:pt x="795514" y="938586"/>
                </a:lnTo>
                <a:lnTo>
                  <a:pt x="795514" y="929287"/>
                </a:lnTo>
                <a:cubicBezTo>
                  <a:pt x="793285" y="929287"/>
                  <a:pt x="793285" y="929287"/>
                  <a:pt x="791056" y="929287"/>
                </a:cubicBezTo>
                <a:cubicBezTo>
                  <a:pt x="791056" y="926962"/>
                  <a:pt x="791056" y="924638"/>
                  <a:pt x="791056" y="922313"/>
                </a:cubicBezTo>
                <a:cubicBezTo>
                  <a:pt x="793285" y="922313"/>
                  <a:pt x="795514" y="919988"/>
                  <a:pt x="797743" y="917664"/>
                </a:cubicBezTo>
                <a:cubicBezTo>
                  <a:pt x="799972" y="889768"/>
                  <a:pt x="806659" y="866522"/>
                  <a:pt x="833407" y="852574"/>
                </a:cubicBezTo>
                <a:cubicBezTo>
                  <a:pt x="831178" y="852574"/>
                  <a:pt x="831178" y="850249"/>
                  <a:pt x="828949" y="850249"/>
                </a:cubicBezTo>
                <a:cubicBezTo>
                  <a:pt x="828949" y="847924"/>
                  <a:pt x="828949" y="845600"/>
                  <a:pt x="828949" y="843275"/>
                </a:cubicBezTo>
                <a:cubicBezTo>
                  <a:pt x="831178" y="843275"/>
                  <a:pt x="833407" y="840950"/>
                  <a:pt x="835636" y="840950"/>
                </a:cubicBezTo>
                <a:cubicBezTo>
                  <a:pt x="835636" y="836301"/>
                  <a:pt x="835636" y="833976"/>
                  <a:pt x="835636" y="831652"/>
                </a:cubicBezTo>
                <a:cubicBezTo>
                  <a:pt x="837865" y="831652"/>
                  <a:pt x="837865" y="831652"/>
                  <a:pt x="840094" y="831652"/>
                </a:cubicBezTo>
                <a:cubicBezTo>
                  <a:pt x="840094" y="824678"/>
                  <a:pt x="840094" y="817704"/>
                  <a:pt x="840094" y="810730"/>
                </a:cubicBezTo>
                <a:cubicBezTo>
                  <a:pt x="837865" y="810730"/>
                  <a:pt x="837865" y="810730"/>
                  <a:pt x="835636" y="810730"/>
                </a:cubicBezTo>
                <a:cubicBezTo>
                  <a:pt x="835636" y="808405"/>
                  <a:pt x="835636" y="808405"/>
                  <a:pt x="835636" y="806081"/>
                </a:cubicBezTo>
                <a:lnTo>
                  <a:pt x="840094" y="803756"/>
                </a:lnTo>
                <a:cubicBezTo>
                  <a:pt x="844552" y="799107"/>
                  <a:pt x="846781" y="794457"/>
                  <a:pt x="851239" y="787483"/>
                </a:cubicBezTo>
                <a:cubicBezTo>
                  <a:pt x="853467" y="782834"/>
                  <a:pt x="853467" y="780510"/>
                  <a:pt x="853467" y="778185"/>
                </a:cubicBezTo>
                <a:cubicBezTo>
                  <a:pt x="849010" y="771211"/>
                  <a:pt x="849010" y="759588"/>
                  <a:pt x="853467" y="752614"/>
                </a:cubicBezTo>
                <a:cubicBezTo>
                  <a:pt x="853469" y="752611"/>
                  <a:pt x="853483" y="752565"/>
                  <a:pt x="853747" y="751742"/>
                </a:cubicBezTo>
                <a:lnTo>
                  <a:pt x="855697" y="745640"/>
                </a:lnTo>
                <a:cubicBezTo>
                  <a:pt x="855698" y="745643"/>
                  <a:pt x="855713" y="745689"/>
                  <a:pt x="855975" y="746512"/>
                </a:cubicBezTo>
                <a:lnTo>
                  <a:pt x="857926" y="752614"/>
                </a:lnTo>
                <a:cubicBezTo>
                  <a:pt x="862383" y="759588"/>
                  <a:pt x="864613" y="771211"/>
                  <a:pt x="860155" y="778185"/>
                </a:cubicBezTo>
                <a:cubicBezTo>
                  <a:pt x="860155" y="780510"/>
                  <a:pt x="860155" y="782834"/>
                  <a:pt x="860155" y="785159"/>
                </a:cubicBezTo>
                <a:cubicBezTo>
                  <a:pt x="864613" y="792133"/>
                  <a:pt x="869071" y="799107"/>
                  <a:pt x="871301" y="803756"/>
                </a:cubicBezTo>
                <a:cubicBezTo>
                  <a:pt x="873530" y="803756"/>
                  <a:pt x="873530" y="806081"/>
                  <a:pt x="875759" y="806081"/>
                </a:cubicBezTo>
                <a:cubicBezTo>
                  <a:pt x="875759" y="808405"/>
                  <a:pt x="875759" y="808405"/>
                  <a:pt x="875759" y="810730"/>
                </a:cubicBezTo>
                <a:cubicBezTo>
                  <a:pt x="873530" y="817704"/>
                  <a:pt x="873530" y="824678"/>
                  <a:pt x="873530" y="831652"/>
                </a:cubicBezTo>
                <a:cubicBezTo>
                  <a:pt x="877987" y="833976"/>
                  <a:pt x="877987" y="836301"/>
                  <a:pt x="877987" y="840950"/>
                </a:cubicBezTo>
                <a:lnTo>
                  <a:pt x="882446" y="843275"/>
                </a:lnTo>
                <a:cubicBezTo>
                  <a:pt x="882446" y="845600"/>
                  <a:pt x="882446" y="847924"/>
                  <a:pt x="882446" y="850249"/>
                </a:cubicBezTo>
                <a:cubicBezTo>
                  <a:pt x="880217" y="852574"/>
                  <a:pt x="880217" y="852574"/>
                  <a:pt x="877987" y="852574"/>
                </a:cubicBezTo>
                <a:cubicBezTo>
                  <a:pt x="891361" y="859548"/>
                  <a:pt x="899163" y="868847"/>
                  <a:pt x="904179" y="879889"/>
                </a:cubicBezTo>
                <a:lnTo>
                  <a:pt x="913069" y="915339"/>
                </a:lnTo>
                <a:lnTo>
                  <a:pt x="944858" y="915339"/>
                </a:lnTo>
                <a:lnTo>
                  <a:pt x="944858" y="886329"/>
                </a:lnTo>
                <a:lnTo>
                  <a:pt x="939474" y="886329"/>
                </a:lnTo>
                <a:cubicBezTo>
                  <a:pt x="939474" y="886306"/>
                  <a:pt x="939474" y="884414"/>
                  <a:pt x="939474" y="724196"/>
                </a:cubicBezTo>
                <a:cubicBezTo>
                  <a:pt x="939485" y="724196"/>
                  <a:pt x="939956" y="724196"/>
                  <a:pt x="959741" y="724196"/>
                </a:cubicBezTo>
                <a:cubicBezTo>
                  <a:pt x="959745" y="724190"/>
                  <a:pt x="959782" y="724108"/>
                  <a:pt x="960248" y="723115"/>
                </a:cubicBezTo>
                <a:lnTo>
                  <a:pt x="963794" y="715549"/>
                </a:lnTo>
                <a:cubicBezTo>
                  <a:pt x="963803" y="715550"/>
                  <a:pt x="963916" y="715568"/>
                  <a:pt x="965568" y="715819"/>
                </a:cubicBezTo>
                <a:lnTo>
                  <a:pt x="977981" y="717710"/>
                </a:lnTo>
                <a:cubicBezTo>
                  <a:pt x="977984" y="717720"/>
                  <a:pt x="978022" y="717821"/>
                  <a:pt x="978488" y="719062"/>
                </a:cubicBezTo>
                <a:lnTo>
                  <a:pt x="982034" y="728519"/>
                </a:lnTo>
                <a:cubicBezTo>
                  <a:pt x="982048" y="728520"/>
                  <a:pt x="982644" y="728570"/>
                  <a:pt x="1008381" y="730681"/>
                </a:cubicBezTo>
                <a:cubicBezTo>
                  <a:pt x="1008381" y="730661"/>
                  <a:pt x="1008381" y="729131"/>
                  <a:pt x="1008381" y="607460"/>
                </a:cubicBezTo>
                <a:cubicBezTo>
                  <a:pt x="1008390" y="607460"/>
                  <a:pt x="1008509" y="607460"/>
                  <a:pt x="1010408" y="607460"/>
                </a:cubicBezTo>
                <a:lnTo>
                  <a:pt x="1024595" y="607460"/>
                </a:lnTo>
                <a:cubicBezTo>
                  <a:pt x="1024595" y="607438"/>
                  <a:pt x="1024595" y="605724"/>
                  <a:pt x="1024595" y="471268"/>
                </a:cubicBezTo>
                <a:cubicBezTo>
                  <a:pt x="1024603" y="471268"/>
                  <a:pt x="1024711" y="471268"/>
                  <a:pt x="1026368" y="471268"/>
                </a:cubicBezTo>
                <a:lnTo>
                  <a:pt x="1038782" y="471268"/>
                </a:lnTo>
                <a:cubicBezTo>
                  <a:pt x="1038782" y="471251"/>
                  <a:pt x="1038782" y="469845"/>
                  <a:pt x="1038782" y="356694"/>
                </a:cubicBezTo>
                <a:cubicBezTo>
                  <a:pt x="1042835" y="354532"/>
                  <a:pt x="1042835" y="354532"/>
                  <a:pt x="1042835" y="328590"/>
                </a:cubicBezTo>
                <a:cubicBezTo>
                  <a:pt x="1042842" y="328590"/>
                  <a:pt x="1042962" y="328590"/>
                  <a:pt x="1044862" y="328590"/>
                </a:cubicBezTo>
                <a:lnTo>
                  <a:pt x="1059049" y="328590"/>
                </a:lnTo>
                <a:cubicBezTo>
                  <a:pt x="1059060" y="328567"/>
                  <a:pt x="1059666" y="327200"/>
                  <a:pt x="1095529" y="246443"/>
                </a:cubicBezTo>
                <a:cubicBezTo>
                  <a:pt x="1095529" y="246429"/>
                  <a:pt x="1095563" y="244478"/>
                  <a:pt x="1099583"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ko-KR" altLang="en-US" sz="2700" dirty="0"/>
          </a:p>
        </p:txBody>
      </p:sp>
      <p:sp>
        <p:nvSpPr>
          <p:cNvPr id="2" name="TextBox 1">
            <a:extLst>
              <a:ext uri="{FF2B5EF4-FFF2-40B4-BE49-F238E27FC236}">
                <a16:creationId xmlns:a16="http://schemas.microsoft.com/office/drawing/2014/main" id="{A3864619-1789-164A-AEF3-8A8F434F03F8}"/>
              </a:ext>
            </a:extLst>
          </p:cNvPr>
          <p:cNvSpPr txBox="1"/>
          <p:nvPr/>
        </p:nvSpPr>
        <p:spPr>
          <a:xfrm>
            <a:off x="0" y="307901"/>
            <a:ext cx="11970327" cy="954107"/>
          </a:xfrm>
          <a:prstGeom prst="rect">
            <a:avLst/>
          </a:prstGeom>
          <a:noFill/>
        </p:spPr>
        <p:txBody>
          <a:bodyPr wrap="square" rtlCol="0">
            <a:spAutoFit/>
          </a:bodyPr>
          <a:lstStyle/>
          <a:p>
            <a:r>
              <a:rPr lang="en-GB" sz="2800" b="1" i="0" dirty="0">
                <a:solidFill>
                  <a:schemeClr val="bg1"/>
                </a:solidFill>
                <a:effectLst/>
                <a:latin typeface="Cambria" panose="02040503050406030204" pitchFamily="18" charset="0"/>
              </a:rPr>
              <a:t>Different business purposes, objectives and supply of goods and services.</a:t>
            </a:r>
            <a:endParaRPr lang="en-PK" sz="2800" b="1" dirty="0">
              <a:solidFill>
                <a:schemeClr val="bg1"/>
              </a:solidFill>
              <a:latin typeface="Cambria" panose="02040503050406030204" pitchFamily="18" charset="0"/>
            </a:endParaRPr>
          </a:p>
        </p:txBody>
      </p:sp>
      <p:sp>
        <p:nvSpPr>
          <p:cNvPr id="4" name="TextBox 3">
            <a:extLst>
              <a:ext uri="{FF2B5EF4-FFF2-40B4-BE49-F238E27FC236}">
                <a16:creationId xmlns:a16="http://schemas.microsoft.com/office/drawing/2014/main" id="{FA8AC400-5936-804E-A875-1727B9E1D089}"/>
              </a:ext>
            </a:extLst>
          </p:cNvPr>
          <p:cNvSpPr txBox="1"/>
          <p:nvPr/>
        </p:nvSpPr>
        <p:spPr>
          <a:xfrm>
            <a:off x="19736" y="3382795"/>
            <a:ext cx="12172264" cy="3416320"/>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i="0" dirty="0">
                <a:solidFill>
                  <a:schemeClr val="accent1">
                    <a:lumMod val="40000"/>
                    <a:lumOff val="60000"/>
                  </a:schemeClr>
                </a:solidFill>
                <a:effectLst/>
                <a:latin typeface="Cambria" panose="02040503050406030204" pitchFamily="18" charset="0"/>
              </a:rPr>
              <a:t>Businesses</a:t>
            </a:r>
            <a:r>
              <a:rPr lang="en-GB" sz="2400" b="0" i="0" dirty="0">
                <a:solidFill>
                  <a:schemeClr val="bg1"/>
                </a:solidFill>
                <a:effectLst/>
                <a:latin typeface="Cambria" panose="02040503050406030204" pitchFamily="18" charset="0"/>
              </a:rPr>
              <a:t> can have different </a:t>
            </a:r>
            <a:r>
              <a:rPr lang="en-GB" sz="2400" b="1" i="0" dirty="0">
                <a:solidFill>
                  <a:schemeClr val="accent1">
                    <a:lumMod val="40000"/>
                    <a:lumOff val="60000"/>
                  </a:schemeClr>
                </a:solidFill>
                <a:effectLst/>
                <a:latin typeface="Cambria" panose="02040503050406030204" pitchFamily="18" charset="0"/>
              </a:rPr>
              <a:t>purposes</a:t>
            </a:r>
            <a:r>
              <a:rPr lang="en-GB" sz="2400" b="0" i="0" dirty="0">
                <a:solidFill>
                  <a:schemeClr val="bg1"/>
                </a:solidFill>
                <a:effectLst/>
                <a:latin typeface="Cambria" panose="02040503050406030204" pitchFamily="18" charset="0"/>
              </a:rPr>
              <a:t> and objectives depending on the industry they operate in, their size, and the needs of their stakeholders. However, at a high level, the main purpose of a business is to provide goods and services to customers in order to generate revenue and profits.</a:t>
            </a:r>
          </a:p>
          <a:p>
            <a:endParaRPr lang="en-GB" sz="2400" b="0" i="0" dirty="0">
              <a:solidFill>
                <a:schemeClr val="bg1"/>
              </a:solidFill>
              <a:effectLst/>
              <a:latin typeface="Cambria" panose="02040503050406030204" pitchFamily="18" charset="0"/>
            </a:endParaRPr>
          </a:p>
          <a:p>
            <a:r>
              <a:rPr lang="en-GB" sz="2400" b="0" i="0" dirty="0">
                <a:solidFill>
                  <a:schemeClr val="bg1"/>
                </a:solidFill>
                <a:effectLst/>
                <a:latin typeface="Cambria" panose="02040503050406030204" pitchFamily="18" charset="0"/>
              </a:rPr>
              <a:t>The</a:t>
            </a:r>
            <a:r>
              <a:rPr lang="en-GB" sz="2400" b="1" i="0" dirty="0">
                <a:solidFill>
                  <a:schemeClr val="bg1"/>
                </a:solidFill>
                <a:effectLst/>
                <a:latin typeface="Cambria" panose="02040503050406030204" pitchFamily="18" charset="0"/>
              </a:rPr>
              <a:t> </a:t>
            </a:r>
            <a:r>
              <a:rPr lang="en-GB" sz="2400" b="1" i="0" dirty="0">
                <a:solidFill>
                  <a:schemeClr val="accent1">
                    <a:lumMod val="40000"/>
                    <a:lumOff val="60000"/>
                  </a:schemeClr>
                </a:solidFill>
                <a:effectLst/>
                <a:latin typeface="Cambria" panose="02040503050406030204" pitchFamily="18" charset="0"/>
              </a:rPr>
              <a:t>supply of goods and services </a:t>
            </a:r>
            <a:r>
              <a:rPr lang="en-GB" sz="2400" b="0" i="0" dirty="0">
                <a:solidFill>
                  <a:schemeClr val="bg1"/>
                </a:solidFill>
                <a:effectLst/>
                <a:latin typeface="Cambria" panose="02040503050406030204" pitchFamily="18" charset="0"/>
              </a:rPr>
              <a:t>is an important aspect of business operations. Businesses must ensure that they have a reliable supply of the raw materials, equipment, and labour needed to produce their goods or services. They may source these inputs from suppliers or produce them in-house.</a:t>
            </a:r>
            <a:endParaRPr lang="en-PK"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82753437"/>
      </p:ext>
    </p:extLst>
  </p:cSld>
  <p:clrMapOvr>
    <a:masterClrMapping/>
  </p:clrMapOvr>
</p:sld>
</file>

<file path=ppt/theme/theme1.xml><?xml version="1.0" encoding="utf-8"?>
<a:theme xmlns:a="http://schemas.openxmlformats.org/drawingml/2006/main" name="Cover and End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TotalTime>
  <Words>2775</Words>
  <Application>Microsoft Macintosh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Cambria</vt:lpstr>
      <vt:lpstr>Söhne</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111</cp:revision>
  <dcterms:created xsi:type="dcterms:W3CDTF">2018-04-24T17:14:44Z</dcterms:created>
  <dcterms:modified xsi:type="dcterms:W3CDTF">2023-04-13T20:09:30Z</dcterms:modified>
</cp:coreProperties>
</file>